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4" autoAdjust="0"/>
    <p:restoredTop sz="94660"/>
  </p:normalViewPr>
  <p:slideViewPr>
    <p:cSldViewPr>
      <p:cViewPr>
        <p:scale>
          <a:sx n="65" d="100"/>
          <a:sy n="65" d="100"/>
        </p:scale>
        <p:origin x="-1493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FD9FE59D-DF79-49BE-A5D5-8C6A8A40A6F8}" type="datetimeFigureOut">
              <a:rPr lang="ru-RU" smtClean="0"/>
              <a:pPr/>
              <a:t>14.02.2013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85F0247-E156-4EAE-BAB6-B117B870881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dirty="0" smtClean="0">
                <a:solidFill>
                  <a:schemeClr val="bg2"/>
                </a:solidFill>
              </a:rPr>
              <a:t>	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>	</a:t>
            </a:r>
            <a:r>
              <a:rPr lang="uk-UA" dirty="0" smtClean="0"/>
              <a:t>						                  </a:t>
            </a:r>
            <a:r>
              <a:rPr lang="uk-UA" sz="8000" b="1" i="1" dirty="0" smtClean="0">
                <a:solidFill>
                  <a:schemeClr val="bg2"/>
                </a:solidFill>
              </a:rPr>
              <a:t>Виховні години    </a:t>
            </a:r>
            <a:endParaRPr lang="ru-RU" sz="8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785926"/>
            <a:ext cx="8143900" cy="4181492"/>
          </a:xfrm>
        </p:spPr>
        <p:txBody>
          <a:bodyPr>
            <a:normAutofit/>
          </a:bodyPr>
          <a:lstStyle/>
          <a:p>
            <a:r>
              <a:rPr lang="uk-UA" sz="3600" smtClean="0">
                <a:solidFill>
                  <a:schemeClr val="bg2"/>
                </a:solidFill>
              </a:rPr>
              <a:t>               </a:t>
            </a:r>
            <a:r>
              <a:rPr lang="uk-UA" sz="3600" smtClean="0">
                <a:solidFill>
                  <a:srgbClr val="002060"/>
                </a:solidFill>
              </a:rPr>
              <a:t>за </a:t>
            </a:r>
            <a:r>
              <a:rPr lang="uk-UA" sz="3600" dirty="0" smtClean="0">
                <a:solidFill>
                  <a:srgbClr val="002060"/>
                </a:solidFill>
              </a:rPr>
              <a:t>авторською програмою</a:t>
            </a:r>
          </a:p>
          <a:p>
            <a:r>
              <a:rPr lang="uk-UA" sz="4000" b="1" dirty="0" smtClean="0">
                <a:solidFill>
                  <a:srgbClr val="002060"/>
                </a:solidFill>
              </a:rPr>
              <a:t>         “ КРИНИЦІ ДУХОВНОСТІ”</a:t>
            </a:r>
          </a:p>
          <a:p>
            <a:endParaRPr lang="uk-UA" sz="4000" dirty="0" smtClean="0">
              <a:solidFill>
                <a:srgbClr val="002060"/>
              </a:solidFill>
            </a:endParaRPr>
          </a:p>
          <a:p>
            <a:r>
              <a:rPr lang="uk-UA" sz="4000" dirty="0" smtClean="0">
                <a:solidFill>
                  <a:srgbClr val="002060"/>
                </a:solidFill>
              </a:rPr>
              <a:t>               учителя </a:t>
            </a:r>
            <a:r>
              <a:rPr lang="uk-UA" sz="4000" dirty="0" err="1" smtClean="0">
                <a:solidFill>
                  <a:srgbClr val="002060"/>
                </a:solidFill>
              </a:rPr>
              <a:t>Кондесюк</a:t>
            </a:r>
            <a:r>
              <a:rPr lang="uk-UA" sz="4000" dirty="0" smtClean="0">
                <a:solidFill>
                  <a:srgbClr val="002060"/>
                </a:solidFill>
              </a:rPr>
              <a:t> Т. В.</a:t>
            </a:r>
          </a:p>
          <a:p>
            <a:pPr algn="just"/>
            <a:endParaRPr lang="uk-UA" dirty="0" smtClean="0">
              <a:solidFill>
                <a:schemeClr val="bg2"/>
              </a:solidFill>
            </a:endParaRPr>
          </a:p>
          <a:p>
            <a:pPr algn="just"/>
            <a:endParaRPr lang="uk-UA" dirty="0" smtClean="0">
              <a:solidFill>
                <a:schemeClr val="bg2"/>
              </a:solidFill>
            </a:endParaRPr>
          </a:p>
          <a:p>
            <a:pPr algn="just"/>
            <a:endParaRPr lang="uk-UA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uk-UA" sz="4000" b="1" i="1" dirty="0" smtClean="0">
                <a:solidFill>
                  <a:schemeClr val="bg2"/>
                </a:solidFill>
              </a:rPr>
              <a:t>Бути добрими дітьми для батьків</a:t>
            </a:r>
            <a:endParaRPr lang="ru-RU" sz="4000" b="1" i="1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643050"/>
            <a:ext cx="7933588" cy="5000660"/>
          </a:xfrm>
        </p:spPr>
        <p:txBody>
          <a:bodyPr/>
          <a:lstStyle/>
          <a:p>
            <a:pPr algn="just"/>
            <a:r>
              <a:rPr lang="uk-UA" dirty="0" smtClean="0"/>
              <a:t> </a:t>
            </a:r>
            <a:r>
              <a:rPr lang="uk-UA" b="1" dirty="0" smtClean="0"/>
              <a:t>  </a:t>
            </a:r>
            <a:r>
              <a:rPr lang="uk-UA" b="1" dirty="0" smtClean="0">
                <a:solidFill>
                  <a:srgbClr val="002060"/>
                </a:solidFill>
              </a:rPr>
              <a:t>Це означає приносити в дім мир і спокій, радість і щастя. Не приносити батькам тривоги, горя, прикрості, ганьби! Турбота про мир і спокій в сім</a:t>
            </a:r>
            <a:r>
              <a:rPr lang="en-US" b="1" dirty="0" smtClean="0">
                <a:solidFill>
                  <a:srgbClr val="002060"/>
                </a:solidFill>
              </a:rPr>
              <a:t>’</a:t>
            </a:r>
            <a:r>
              <a:rPr lang="uk-UA" b="1" dirty="0" smtClean="0">
                <a:solidFill>
                  <a:srgbClr val="002060"/>
                </a:solidFill>
              </a:rPr>
              <a:t>ї, про радість і щастя батьків повинна стати головним бажанням вашого життя. 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</a:rPr>
              <a:t>                                      </a:t>
            </a:r>
            <a:r>
              <a:rPr lang="uk-UA" i="1" dirty="0" smtClean="0">
                <a:solidFill>
                  <a:srgbClr val="002060"/>
                </a:solidFill>
              </a:rPr>
              <a:t>В. Сухомлинський</a:t>
            </a:r>
            <a:endParaRPr lang="ru-RU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uk-UA" dirty="0" smtClean="0"/>
              <a:t>               </a:t>
            </a:r>
            <a:r>
              <a:rPr lang="uk-UA" b="1" i="1" dirty="0" smtClean="0">
                <a:solidFill>
                  <a:schemeClr val="bg2"/>
                </a:solidFill>
              </a:rPr>
              <a:t>МОЇ  БАТЬКИ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7933588" cy="4800600"/>
          </a:xfrm>
        </p:spPr>
        <p:txBody>
          <a:bodyPr>
            <a:normAutofit/>
          </a:bodyPr>
          <a:lstStyle/>
          <a:p>
            <a:pPr algn="just"/>
            <a:r>
              <a:rPr lang="uk-UA" sz="2800" b="1" dirty="0" smtClean="0">
                <a:solidFill>
                  <a:srgbClr val="002060"/>
                </a:solidFill>
              </a:rPr>
              <a:t>   Мати й батько. Їхня свята й нехитра педагогіка відкриття добра в людях, вічних і живих понять: хліб, праця, Батьківщина – ввійшла в нашу свідомість , виховала в нас найкращі почуття. Ким би ми не стали, на яку висоту б не відірвалися від земної колиски, та завжди від серця до серця тягнуться невидимі гарячі нитки спогадів про їхню справедливу науку, їхні серця, віддані дітям.</a:t>
            </a:r>
          </a:p>
          <a:p>
            <a:pPr algn="just"/>
            <a:r>
              <a:rPr lang="uk-UA" sz="2800" b="1" dirty="0" smtClean="0">
                <a:solidFill>
                  <a:srgbClr val="002060"/>
                </a:solidFill>
              </a:rPr>
              <a:t>                                                                            </a:t>
            </a:r>
            <a:r>
              <a:rPr lang="uk-UA" sz="2800" i="1" dirty="0" smtClean="0">
                <a:solidFill>
                  <a:srgbClr val="002060"/>
                </a:solidFill>
              </a:rPr>
              <a:t>П. Попович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uk-UA" dirty="0" smtClean="0"/>
              <a:t>              </a:t>
            </a:r>
            <a:r>
              <a:rPr lang="uk-UA" b="1" i="1" dirty="0" smtClean="0">
                <a:solidFill>
                  <a:schemeClr val="bg2"/>
                </a:solidFill>
              </a:rPr>
              <a:t>РІДНА ДОМІВКА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150" cy="4800600"/>
          </a:xfrm>
        </p:spPr>
        <p:txBody>
          <a:bodyPr/>
          <a:lstStyle/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    Де живуть твої батьки, там живуть і вітри, і птахи, і сонце, і земля твоя, і твій рід, і твої перші кроки. </a:t>
            </a:r>
          </a:p>
          <a:p>
            <a:pPr algn="just"/>
            <a:r>
              <a:rPr lang="uk-UA" b="1" dirty="0" smtClean="0">
                <a:solidFill>
                  <a:srgbClr val="002060"/>
                </a:solidFill>
              </a:rPr>
              <a:t>    Більшість людей носить це в серці повік. І якщо є щось святе на землі, то це перш за все мама й батько. І батькова хата. І мамине слово. І стежки, по яких вона ходила і на яких вчила ходити й тебе</a:t>
            </a:r>
            <a:r>
              <a:rPr lang="uk-UA" sz="2800" b="1" i="1" dirty="0" smtClean="0">
                <a:solidFill>
                  <a:srgbClr val="002060"/>
                </a:solidFill>
              </a:rPr>
              <a:t>.      </a:t>
            </a:r>
            <a:r>
              <a:rPr lang="uk-UA" sz="2800" i="1" dirty="0" smtClean="0">
                <a:solidFill>
                  <a:srgbClr val="002060"/>
                </a:solidFill>
              </a:rPr>
              <a:t>О. Сизоненко</a:t>
            </a:r>
            <a:endParaRPr lang="ru-RU" sz="28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785818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7786742" cy="58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7786742" cy="59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4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290"/>
            <a:ext cx="7929618" cy="60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7858180" cy="59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52"/>
            <a:ext cx="7786741" cy="60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14290"/>
            <a:ext cx="7858179" cy="60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21429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</a:t>
            </a:r>
            <a:r>
              <a:rPr lang="uk-UA" b="1" i="1" dirty="0" smtClean="0">
                <a:solidFill>
                  <a:srgbClr val="002060"/>
                </a:solidFill>
              </a:rPr>
              <a:t>“ БУДЬМО ЗНАЙОМІ”</a:t>
            </a:r>
            <a:r>
              <a:rPr lang="uk-UA" dirty="0" smtClean="0">
                <a:solidFill>
                  <a:srgbClr val="002060"/>
                </a:solidFill>
              </a:rPr>
              <a:t/>
            </a:r>
            <a:br>
              <a:rPr lang="uk-UA" dirty="0" smtClean="0">
                <a:solidFill>
                  <a:srgbClr val="002060"/>
                </a:solidFill>
              </a:rPr>
            </a:br>
            <a:r>
              <a:rPr lang="uk-UA" dirty="0" smtClean="0">
                <a:solidFill>
                  <a:srgbClr val="002060"/>
                </a:solidFill>
              </a:rPr>
              <a:t>          портрет нашого класу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G_75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643050"/>
            <a:ext cx="6400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715304" cy="1857388"/>
          </a:xfrm>
        </p:spPr>
        <p:txBody>
          <a:bodyPr>
            <a:noAutofit/>
          </a:bodyPr>
          <a:lstStyle/>
          <a:p>
            <a:pPr algn="just"/>
            <a:r>
              <a:rPr lang="uk-UA" sz="2800" b="1" dirty="0" smtClean="0">
                <a:solidFill>
                  <a:srgbClr val="002060"/>
                </a:solidFill>
              </a:rPr>
              <a:t>Не варто судити про людину лише по її обличчю, адже воно дозволяє робити тільки припущення. Суть криється завжди всередині.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G_75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2071678"/>
            <a:ext cx="3012584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IMG_75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93471" y="2607463"/>
            <a:ext cx="4214842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1143000"/>
          </a:xfrm>
        </p:spPr>
        <p:txBody>
          <a:bodyPr>
            <a:normAutofit/>
          </a:bodyPr>
          <a:lstStyle/>
          <a:p>
            <a:r>
              <a:rPr lang="uk-UA" sz="3100" dirty="0" smtClean="0">
                <a:solidFill>
                  <a:schemeClr val="bg2"/>
                </a:solidFill>
              </a:rPr>
              <a:t>    </a:t>
            </a:r>
            <a:endParaRPr lang="ru-RU" sz="2800" i="1" dirty="0">
              <a:solidFill>
                <a:schemeClr val="bg2"/>
              </a:solidFill>
            </a:endParaRPr>
          </a:p>
        </p:txBody>
      </p:sp>
      <p:pic>
        <p:nvPicPr>
          <p:cNvPr id="7" name="Содержимое 6" descr="IMG_76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100126" y="2757470"/>
            <a:ext cx="40862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IMG_76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957778" y="2757470"/>
            <a:ext cx="40862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1428728" y="214290"/>
            <a:ext cx="7500990" cy="1928802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</a:t>
            </a:r>
            <a:r>
              <a:rPr kumimoji="0" lang="uk-UA" sz="4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Скажи мені, з ким ти знайомий, і я скажу тобі, хто ти. Якщо я знаю, чим ти займаєшся, я скажу тобі, що з тебе вийде.                                                   </a:t>
            </a:r>
            <a:r>
              <a:rPr lang="uk-UA" sz="3200" dirty="0" smtClean="0"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Й.- Ф. Гете</a:t>
            </a:r>
            <a:r>
              <a:rPr kumimoji="0" lang="uk-UA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             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57290" y="0"/>
            <a:ext cx="7498080" cy="2428868"/>
          </a:xfrm>
        </p:spPr>
        <p:txBody>
          <a:bodyPr>
            <a:normAutofit/>
          </a:bodyPr>
          <a:lstStyle/>
          <a:p>
            <a:r>
              <a:rPr lang="uk-UA" sz="3100" dirty="0" smtClean="0">
                <a:solidFill>
                  <a:srgbClr val="002060"/>
                </a:solidFill>
              </a:rPr>
              <a:t> Корисний друг – це друг прямий, щирий і багато знаючий. Шкідливий друг – лицемірний, нещирий і балакучий.</a:t>
            </a:r>
            <a:r>
              <a:rPr lang="uk-UA" sz="3200" dirty="0" smtClean="0">
                <a:solidFill>
                  <a:srgbClr val="002060"/>
                </a:solidFill>
              </a:rPr>
              <a:t/>
            </a:r>
            <a:br>
              <a:rPr lang="uk-UA" sz="3200" dirty="0" smtClean="0">
                <a:solidFill>
                  <a:srgbClr val="002060"/>
                </a:solidFill>
              </a:rPr>
            </a:br>
            <a:r>
              <a:rPr lang="uk-UA" sz="3200" dirty="0" smtClean="0">
                <a:solidFill>
                  <a:srgbClr val="002060"/>
                </a:solidFill>
              </a:rPr>
              <a:t>                                                             </a:t>
            </a:r>
            <a:r>
              <a:rPr lang="uk-UA" sz="2800" i="1" dirty="0" smtClean="0">
                <a:solidFill>
                  <a:srgbClr val="002060"/>
                </a:solidFill>
              </a:rPr>
              <a:t> Конфуцій</a:t>
            </a: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IMG_75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221561" y="2707473"/>
            <a:ext cx="3943352" cy="295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IMG_75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993497" y="2721751"/>
            <a:ext cx="394335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45920" y="285728"/>
            <a:ext cx="7498080" cy="11430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2060"/>
                </a:solidFill>
              </a:rPr>
              <a:t>Живи з людьми так, щоб твої друзі не стали недругами, а недруги стали друзями.                                       </a:t>
            </a:r>
            <a:r>
              <a:rPr lang="uk-UA" sz="3200" i="1" dirty="0" smtClean="0">
                <a:solidFill>
                  <a:srgbClr val="002060"/>
                </a:solidFill>
              </a:rPr>
              <a:t>Піфагор</a:t>
            </a:r>
            <a:endParaRPr lang="ru-RU" sz="3200" i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IMG_76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785926"/>
            <a:ext cx="3298336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IMG_761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86380" y="1785926"/>
            <a:ext cx="3369774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358114" cy="1143000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002060"/>
                </a:solidFill>
              </a:rPr>
              <a:t/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 Допитливість – це одна з незмінних та найяскравіших характеристик справжнього інтелекту.      </a:t>
            </a:r>
            <a:r>
              <a:rPr lang="uk-UA" sz="2800" i="1" dirty="0" smtClean="0">
                <a:solidFill>
                  <a:srgbClr val="002060"/>
                </a:solidFill>
              </a:rPr>
              <a:t>С </a:t>
            </a:r>
            <a:r>
              <a:rPr lang="uk-UA" sz="3600" i="1" dirty="0" smtClean="0">
                <a:solidFill>
                  <a:srgbClr val="002060"/>
                </a:solidFill>
              </a:rPr>
              <a:t>. </a:t>
            </a:r>
            <a:r>
              <a:rPr lang="uk-UA" sz="2800" i="1" dirty="0" smtClean="0">
                <a:solidFill>
                  <a:srgbClr val="002060"/>
                </a:solidFill>
              </a:rPr>
              <a:t>Джонсон </a:t>
            </a:r>
            <a:r>
              <a:rPr lang="uk-UA" sz="3600" i="1" dirty="0" smtClean="0">
                <a:solidFill>
                  <a:srgbClr val="002060"/>
                </a:solidFill>
              </a:rPr>
              <a:t>                                              </a:t>
            </a:r>
            <a:endParaRPr lang="ru-RU" sz="3600" i="1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IMG_76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2571744"/>
            <a:ext cx="3571900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IMG_76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14942" y="2571744"/>
            <a:ext cx="3571900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00092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3600" dirty="0" smtClean="0"/>
              <a:t> </a:t>
            </a:r>
            <a:r>
              <a:rPr lang="uk-UA" sz="4000" dirty="0" smtClean="0">
                <a:solidFill>
                  <a:srgbClr val="002060"/>
                </a:solidFill>
              </a:rPr>
              <a:t>Вливаючись у колектив, зовсім не       </a:t>
            </a:r>
            <a:br>
              <a:rPr lang="uk-UA" sz="4000" dirty="0" smtClean="0">
                <a:solidFill>
                  <a:srgbClr val="002060"/>
                </a:solidFill>
              </a:rPr>
            </a:br>
            <a:r>
              <a:rPr lang="uk-UA" sz="4000" dirty="0" err="1" smtClean="0">
                <a:solidFill>
                  <a:srgbClr val="002060"/>
                </a:solidFill>
              </a:rPr>
              <a:t>обов</a:t>
            </a:r>
            <a:r>
              <a:rPr lang="en-US" sz="4000" dirty="0" smtClean="0">
                <a:solidFill>
                  <a:srgbClr val="002060"/>
                </a:solidFill>
              </a:rPr>
              <a:t>’</a:t>
            </a:r>
            <a:r>
              <a:rPr lang="uk-UA" sz="4000" dirty="0" err="1" smtClean="0">
                <a:solidFill>
                  <a:srgbClr val="002060"/>
                </a:solidFill>
              </a:rPr>
              <a:t>язково</a:t>
            </a:r>
            <a:r>
              <a:rPr lang="uk-UA" sz="4000" dirty="0" smtClean="0">
                <a:solidFill>
                  <a:srgbClr val="002060"/>
                </a:solidFill>
              </a:rPr>
              <a:t> в ньому розчинятися.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IMG_7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571612"/>
            <a:ext cx="6572296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0"/>
            <a:ext cx="7643866" cy="928670"/>
          </a:xfrm>
        </p:spPr>
        <p:txBody>
          <a:bodyPr>
            <a:normAutofit/>
          </a:bodyPr>
          <a:lstStyle/>
          <a:p>
            <a:pPr algn="just"/>
            <a:r>
              <a:rPr lang="uk-UA" dirty="0" smtClean="0">
                <a:solidFill>
                  <a:schemeClr val="bg2"/>
                </a:solidFill>
              </a:rPr>
              <a:t>              </a:t>
            </a:r>
            <a:r>
              <a:rPr lang="uk-UA" b="1" i="1" dirty="0" smtClean="0">
                <a:solidFill>
                  <a:schemeClr val="bg2"/>
                </a:solidFill>
              </a:rPr>
              <a:t>Любов до батьків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785794"/>
            <a:ext cx="8076464" cy="5929354"/>
          </a:xfrm>
        </p:spPr>
        <p:txBody>
          <a:bodyPr>
            <a:noAutofit/>
          </a:bodyPr>
          <a:lstStyle/>
          <a:p>
            <a:pPr algn="just"/>
            <a:r>
              <a:rPr lang="uk-UA" sz="2400" dirty="0" smtClean="0">
                <a:solidFill>
                  <a:srgbClr val="002060"/>
                </a:solidFill>
              </a:rPr>
              <a:t>      Батько стоїть вище за сотню вчителів, мати – вище за сотню батьків. Безчесний той, хто не поважає батьків, адже – це головний </a:t>
            </a:r>
            <a:r>
              <a:rPr lang="uk-UA" sz="2400" dirty="0" err="1" smtClean="0">
                <a:solidFill>
                  <a:srgbClr val="002060"/>
                </a:solidFill>
              </a:rPr>
              <a:t>обов</a:t>
            </a:r>
            <a:r>
              <a:rPr lang="en-US" sz="2400" dirty="0" smtClean="0">
                <a:solidFill>
                  <a:srgbClr val="002060"/>
                </a:solidFill>
              </a:rPr>
              <a:t>’</a:t>
            </a:r>
            <a:r>
              <a:rPr lang="uk-UA" sz="2400" dirty="0" err="1" smtClean="0">
                <a:solidFill>
                  <a:srgbClr val="002060"/>
                </a:solidFill>
              </a:rPr>
              <a:t>язок</a:t>
            </a:r>
            <a:r>
              <a:rPr lang="uk-UA" sz="2400" dirty="0" smtClean="0">
                <a:solidFill>
                  <a:srgbClr val="002060"/>
                </a:solidFill>
              </a:rPr>
              <a:t> людини; усі інші </a:t>
            </a:r>
            <a:r>
              <a:rPr lang="uk-UA" sz="2400" dirty="0" err="1" smtClean="0">
                <a:solidFill>
                  <a:srgbClr val="002060"/>
                </a:solidFill>
              </a:rPr>
              <a:t>обов</a:t>
            </a:r>
            <a:r>
              <a:rPr lang="en-US" sz="2400" dirty="0" smtClean="0">
                <a:solidFill>
                  <a:srgbClr val="002060"/>
                </a:solidFill>
              </a:rPr>
              <a:t>’</a:t>
            </a:r>
            <a:r>
              <a:rPr lang="uk-UA" sz="2400" dirty="0" err="1" smtClean="0">
                <a:solidFill>
                  <a:srgbClr val="002060"/>
                </a:solidFill>
              </a:rPr>
              <a:t>язки</a:t>
            </a:r>
            <a:r>
              <a:rPr lang="uk-UA" sz="2400" dirty="0" smtClean="0">
                <a:solidFill>
                  <a:srgbClr val="002060"/>
                </a:solidFill>
              </a:rPr>
              <a:t> мають другорядне значення.                                                           </a:t>
            </a:r>
            <a:endParaRPr lang="uk-UA" sz="2400" i="1" dirty="0" smtClean="0">
              <a:solidFill>
                <a:srgbClr val="002060"/>
              </a:solidFill>
            </a:endParaRPr>
          </a:p>
          <a:p>
            <a:pPr algn="just"/>
            <a:r>
              <a:rPr lang="uk-UA" sz="2400" i="1" dirty="0" smtClean="0">
                <a:solidFill>
                  <a:srgbClr val="002060"/>
                </a:solidFill>
              </a:rPr>
              <a:t>                                                                                            Закони Ману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           Хоч би що робила людина, усі її справи, навіть найвидатніші, нічого не варті, якщо вона не виконує свого </a:t>
            </a:r>
            <a:r>
              <a:rPr lang="uk-UA" sz="2400" dirty="0" err="1" smtClean="0">
                <a:solidFill>
                  <a:srgbClr val="002060"/>
                </a:solidFill>
              </a:rPr>
              <a:t>обов</a:t>
            </a:r>
            <a:r>
              <a:rPr lang="en-US" sz="2400" dirty="0" smtClean="0">
                <a:solidFill>
                  <a:srgbClr val="002060"/>
                </a:solidFill>
              </a:rPr>
              <a:t>’</a:t>
            </a:r>
            <a:r>
              <a:rPr lang="uk-UA" sz="2400" dirty="0" err="1" smtClean="0">
                <a:solidFill>
                  <a:srgbClr val="002060"/>
                </a:solidFill>
              </a:rPr>
              <a:t>язку</a:t>
            </a:r>
            <a:r>
              <a:rPr lang="uk-UA" sz="2400" dirty="0" smtClean="0">
                <a:solidFill>
                  <a:srgbClr val="002060"/>
                </a:solidFill>
              </a:rPr>
              <a:t> перед батьками.                          </a:t>
            </a:r>
          </a:p>
          <a:p>
            <a:r>
              <a:rPr lang="uk-UA" sz="2400" i="1" dirty="0" smtClean="0">
                <a:solidFill>
                  <a:srgbClr val="002060"/>
                </a:solidFill>
              </a:rPr>
              <a:t>                                                                                               Б. </a:t>
            </a:r>
            <a:r>
              <a:rPr lang="uk-UA" sz="2400" i="1" dirty="0" err="1" smtClean="0">
                <a:solidFill>
                  <a:srgbClr val="002060"/>
                </a:solidFill>
              </a:rPr>
              <a:t>Ауєрбах</a:t>
            </a:r>
            <a:endParaRPr lang="uk-UA" sz="2400" i="1" dirty="0" smtClean="0">
              <a:solidFill>
                <a:srgbClr val="002060"/>
              </a:solidFill>
            </a:endParaRPr>
          </a:p>
          <a:p>
            <a:pPr algn="just">
              <a:buNone/>
            </a:pPr>
            <a:endParaRPr lang="uk-UA" sz="2400" dirty="0" smtClean="0">
              <a:solidFill>
                <a:srgbClr val="002060"/>
              </a:solidFill>
            </a:endParaRPr>
          </a:p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     Якщо ти не поважатимеш батьків, люди </a:t>
            </a:r>
            <a:r>
              <a:rPr lang="uk-UA" sz="2400" dirty="0" err="1" smtClean="0">
                <a:solidFill>
                  <a:srgbClr val="002060"/>
                </a:solidFill>
              </a:rPr>
              <a:t>обов</a:t>
            </a:r>
            <a:r>
              <a:rPr lang="en-US" sz="2400" dirty="0" smtClean="0">
                <a:solidFill>
                  <a:srgbClr val="002060"/>
                </a:solidFill>
              </a:rPr>
              <a:t>’</a:t>
            </a:r>
            <a:r>
              <a:rPr lang="uk-UA" sz="2400" dirty="0" err="1" smtClean="0">
                <a:solidFill>
                  <a:srgbClr val="002060"/>
                </a:solidFill>
              </a:rPr>
              <a:t>язково</a:t>
            </a:r>
            <a:r>
              <a:rPr lang="uk-UA" sz="2400" dirty="0" smtClean="0">
                <a:solidFill>
                  <a:srgbClr val="002060"/>
                </a:solidFill>
              </a:rPr>
              <a:t> це помітять і не будуть тебе поважати. Ти можеш зовсім залишитися без друзів.                                 </a:t>
            </a:r>
          </a:p>
          <a:p>
            <a:r>
              <a:rPr lang="uk-UA" sz="2400" i="1" dirty="0" smtClean="0">
                <a:solidFill>
                  <a:srgbClr val="002060"/>
                </a:solidFill>
              </a:rPr>
              <a:t>                                                                                                   Сократ</a:t>
            </a:r>
          </a:p>
          <a:p>
            <a:endParaRPr lang="uk-UA" sz="2400" i="1" dirty="0" smtClean="0">
              <a:solidFill>
                <a:srgbClr val="002060"/>
              </a:solidFill>
            </a:endParaRPr>
          </a:p>
          <a:p>
            <a:endParaRPr lang="uk-UA" sz="24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Другая 2">
      <a:dk1>
        <a:srgbClr val="FE19FF"/>
      </a:dk1>
      <a:lt1>
        <a:srgbClr val="FEB2FF"/>
      </a:lt1>
      <a:dk2>
        <a:srgbClr val="FE66FF"/>
      </a:dk2>
      <a:lt2>
        <a:srgbClr val="5F0060"/>
      </a:lt2>
      <a:accent1>
        <a:srgbClr val="FEB2FF"/>
      </a:accent1>
      <a:accent2>
        <a:srgbClr val="FE66FF"/>
      </a:accent2>
      <a:accent3>
        <a:srgbClr val="FE19FF"/>
      </a:accent3>
      <a:accent4>
        <a:srgbClr val="FE66FF"/>
      </a:accent4>
      <a:accent5>
        <a:srgbClr val="FEB2FF"/>
      </a:accent5>
      <a:accent6>
        <a:srgbClr val="FEB2FF"/>
      </a:accent6>
      <a:hlink>
        <a:srgbClr val="FE19FF"/>
      </a:hlink>
      <a:folHlink>
        <a:srgbClr val="FE19FF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391</TotalTime>
  <Words>462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Солнцестояние</vt:lpstr>
      <vt:lpstr>                           Виховні години    </vt:lpstr>
      <vt:lpstr>         “ БУДЬМО ЗНАЙОМІ”           портрет нашого класу</vt:lpstr>
      <vt:lpstr>Не варто судити про людину лише по її обличчю, адже воно дозволяє робити тільки припущення. Суть криється завжди всередині.</vt:lpstr>
      <vt:lpstr>    </vt:lpstr>
      <vt:lpstr> Корисний друг – це друг прямий, щирий і багато знаючий. Шкідливий друг – лицемірний, нещирий і балакучий.                                                               Конфуцій</vt:lpstr>
      <vt:lpstr>Живи з людьми так, щоб твої друзі не стали недругами, а недруги стали друзями.                                       Піфагор</vt:lpstr>
      <vt:lpstr>  Допитливість – це одна з незмінних та найяскравіших характеристик справжнього інтелекту.      С . Джонсон                                               </vt:lpstr>
      <vt:lpstr> Вливаючись у колектив, зовсім не        обов’язково в ньому розчинятися.</vt:lpstr>
      <vt:lpstr>              Любов до батьків</vt:lpstr>
      <vt:lpstr>Бути добрими дітьми для батьків</vt:lpstr>
      <vt:lpstr>               МОЇ  БАТЬКИ</vt:lpstr>
      <vt:lpstr>              РІДНА ДОМІВКА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Виховні години</dc:title>
  <dc:creator>Admin</dc:creator>
  <cp:lastModifiedBy>Admin</cp:lastModifiedBy>
  <cp:revision>43</cp:revision>
  <dcterms:created xsi:type="dcterms:W3CDTF">2010-01-31T17:51:02Z</dcterms:created>
  <dcterms:modified xsi:type="dcterms:W3CDTF">2013-02-14T19:47:55Z</dcterms:modified>
</cp:coreProperties>
</file>