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5"/>
  </p:sldMasterIdLst>
  <p:sldIdLst>
    <p:sldId id="256" r:id="rId6"/>
    <p:sldId id="270" r:id="rId7"/>
    <p:sldId id="257" r:id="rId8"/>
    <p:sldId id="258" r:id="rId9"/>
    <p:sldId id="259" r:id="rId10"/>
    <p:sldId id="260" r:id="rId11"/>
    <p:sldId id="261" r:id="rId12"/>
    <p:sldId id="262" r:id="rId13"/>
    <p:sldId id="271" r:id="rId14"/>
    <p:sldId id="272" r:id="rId15"/>
    <p:sldId id="263" r:id="rId16"/>
    <p:sldId id="264" r:id="rId17"/>
    <p:sldId id="265" r:id="rId18"/>
    <p:sldId id="266" r:id="rId19"/>
    <p:sldId id="267" r:id="rId20"/>
    <p:sldId id="268" r:id="rId21"/>
    <p:sldId id="269" r:id="rId22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0B6"/>
    <a:srgbClr val="F1ADC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104" d="100"/>
          <a:sy n="104" d="100"/>
        </p:scale>
        <p:origin x="-7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grpSp>
          <p:nvGrpSpPr>
            <p:cNvPr id="307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7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7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8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8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8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8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8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8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8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8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9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9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9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9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9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9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9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9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9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0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0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0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0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0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0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3110" name="Rectangle 3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3BE7B2-1177-4909-AF1C-1B5CE5C5E9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9997E-0E1D-47A1-B296-31D797A5D2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5EC7B-4AF1-4525-965B-D85B56DCDD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A34BD-3ACE-4A0F-9566-E45C145B3B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0EB14-3875-437D-8BCB-CA8508EFBD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7DF29-3BB9-4016-91AC-DCD3E8F22E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A8400-112A-4F5B-A390-F417A450E7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E083A-AB8C-4EC1-80C7-08F03B6AE3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8ADA3-A29D-406A-86C8-FAA0EF1AF0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13C11-DC4A-4EB7-B6C0-C0F11DA49F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539D4-9475-4CE3-8330-947FE71B0A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grpSp>
          <p:nvGrpSpPr>
            <p:cNvPr id="2052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6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6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6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6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6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6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6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6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7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7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7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7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7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7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7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7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7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7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8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8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</p:grpSp>
      </p:grpSp>
      <p:sp>
        <p:nvSpPr>
          <p:cNvPr id="2082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83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84" name="Rectangle 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ru-RU"/>
          </a:p>
        </p:txBody>
      </p:sp>
      <p:sp>
        <p:nvSpPr>
          <p:cNvPr id="2085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ru-RU"/>
          </a:p>
        </p:txBody>
      </p:sp>
      <p:sp>
        <p:nvSpPr>
          <p:cNvPr id="208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B6D786CB-1949-4CDC-8A58-83D4DE55D23E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osvita.ua/school/lessons_summary/family/18776/" TargetMode="External"/><Relationship Id="rId3" Type="http://schemas.openxmlformats.org/officeDocument/2006/relationships/hyperlink" Target="http://navigator.rv.ua/" TargetMode="External"/><Relationship Id="rId7" Type="http://schemas.openxmlformats.org/officeDocument/2006/relationships/hyperlink" Target="http://1a-9sad.at.ua/" TargetMode="External"/><Relationship Id="rId2" Type="http://schemas.openxmlformats.org/officeDocument/2006/relationships/hyperlink" Target="http://teacher.at.ua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etodportal.info/" TargetMode="External"/><Relationship Id="rId11" Type="http://schemas.openxmlformats.org/officeDocument/2006/relationships/hyperlink" Target="http://teacher.at.ua/publ/shhob_diti_jshli_do_shkoli_zaljubki/38-1-0-8810" TargetMode="External"/><Relationship Id="rId5" Type="http://schemas.openxmlformats.org/officeDocument/2006/relationships/hyperlink" Target="http://suzirya.org.ua/index.php" TargetMode="External"/><Relationship Id="rId10" Type="http://schemas.openxmlformats.org/officeDocument/2006/relationships/hyperlink" Target="http://osvita.ua/school/lessons_summary/outschool/20105/" TargetMode="External"/><Relationship Id="rId4" Type="http://schemas.openxmlformats.org/officeDocument/2006/relationships/hyperlink" Target="http://www.teacherjournal.com.ua/" TargetMode="External"/><Relationship Id="rId9" Type="http://schemas.openxmlformats.org/officeDocument/2006/relationships/hyperlink" Target="http://osvita.ua/school/lessons_summary/outschool/17627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svita.ua/school/lessons_summary/literature/15440/" TargetMode="External"/><Relationship Id="rId2" Type="http://schemas.openxmlformats.org/officeDocument/2006/relationships/hyperlink" Target="http://teacher.at.ua/publ/vikhovnij_ideal_ukrajinskoji_sim_39_ji/11-1-0-881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://teacher.at.ua/publ/12-1-2" TargetMode="External"/><Relationship Id="rId4" Type="http://schemas.openxmlformats.org/officeDocument/2006/relationships/hyperlink" Target="http://www.eduwiki.uran.net.ua/wiki/images/5/5b/&#1052;&#1054;_&#1089;&#1083;&#1086;&#1074;&#1077;&#1089;&#1085;&#1086;&#1089;&#1090;&#1110;.sw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43000" y="285728"/>
            <a:ext cx="7772400" cy="1214446"/>
          </a:xfrm>
        </p:spPr>
        <p:txBody>
          <a:bodyPr/>
          <a:lstStyle/>
          <a:p>
            <a:pPr algn="ctr"/>
            <a:r>
              <a:rPr lang="uk-UA" sz="3200" b="1" dirty="0" smtClean="0">
                <a:solidFill>
                  <a:srgbClr val="FEA0B6"/>
                </a:solidFill>
                <a:latin typeface="+mn-lt"/>
                <a:cs typeface="Arial" pitchFamily="34" charset="0"/>
              </a:rPr>
              <a:t>КОНДЕСЮК </a:t>
            </a:r>
            <a:br>
              <a:rPr lang="uk-UA" sz="3200" b="1" dirty="0" smtClean="0">
                <a:solidFill>
                  <a:srgbClr val="FEA0B6"/>
                </a:solidFill>
                <a:latin typeface="+mn-lt"/>
                <a:cs typeface="Arial" pitchFamily="34" charset="0"/>
              </a:rPr>
            </a:br>
            <a:r>
              <a:rPr lang="uk-UA" sz="3200" b="1" dirty="0" smtClean="0">
                <a:solidFill>
                  <a:srgbClr val="FEA0B6"/>
                </a:solidFill>
                <a:latin typeface="+mn-lt"/>
                <a:cs typeface="Arial" pitchFamily="34" charset="0"/>
              </a:rPr>
              <a:t>ТЕТЯНА ВОЛОДИМИРІВНА</a:t>
            </a:r>
            <a:endParaRPr lang="uk-UA" sz="3200" b="1" dirty="0">
              <a:solidFill>
                <a:srgbClr val="FEA0B6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357686" y="1628800"/>
            <a:ext cx="4557714" cy="4800596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ГОЛОВА МЕТОДИЧНОГО ОБ</a:t>
            </a:r>
            <a:r>
              <a:rPr lang="en-US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uk-UA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ЄДНАННЯ </a:t>
            </a:r>
            <a:endParaRPr lang="uk-UA" b="1" i="1" dirty="0" smtClean="0">
              <a:solidFill>
                <a:schemeClr val="tx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закінчила </a:t>
            </a:r>
          </a:p>
          <a:p>
            <a:pPr>
              <a:buNone/>
            </a:pPr>
            <a:r>
              <a:rPr lang="uk-UA" dirty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Київський державний    педагогічний інститут </a:t>
            </a:r>
          </a:p>
          <a:p>
            <a:pPr>
              <a:buNone/>
            </a:pPr>
            <a:r>
              <a:rPr lang="uk-UA" dirty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ім. М. Драгоманова. </a:t>
            </a:r>
            <a:r>
              <a:rPr lang="uk-UA" i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читель вищої категорії. Педагогічний стаж – </a:t>
            </a:r>
          </a:p>
          <a:p>
            <a:pPr>
              <a:buNone/>
            </a:pPr>
            <a:r>
              <a:rPr lang="uk-UA" dirty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24 роки.</a:t>
            </a:r>
            <a:endParaRPr lang="uk-UA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Содержимое 11" descr="IMGP19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714488"/>
            <a:ext cx="2968850" cy="4543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59632" y="188640"/>
          <a:ext cx="7772400" cy="4856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4096"/>
                <a:gridCol w="1259929"/>
                <a:gridCol w="6048375"/>
              </a:tblGrid>
              <a:tr h="370840">
                <a:tc>
                  <a:txBody>
                    <a:bodyPr/>
                    <a:lstStyle/>
                    <a:p>
                      <a:r>
                        <a:rPr lang="uk-UA" b="0" dirty="0" smtClean="0"/>
                        <a:t>34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0" dirty="0" smtClean="0"/>
                        <a:t>2012-2014</a:t>
                      </a:r>
                      <a:endParaRPr lang="ru-RU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baseline="0" dirty="0" smtClean="0"/>
                        <a:t>Координатор Всеукраїнської гри </a:t>
                      </a:r>
                      <a:r>
                        <a:rPr lang="uk-UA" b="0" baseline="0" dirty="0" err="1" smtClean="0"/>
                        <a:t>“Соняшник”</a:t>
                      </a:r>
                      <a:r>
                        <a:rPr lang="uk-UA" b="0" baseline="0" dirty="0" smtClean="0"/>
                        <a:t> в Білоцерківській гімназії №2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0" dirty="0" smtClean="0"/>
                        <a:t>35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0" dirty="0" smtClean="0"/>
                        <a:t>2013-2014</a:t>
                      </a:r>
                      <a:endParaRPr lang="ru-RU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baseline="0" dirty="0" smtClean="0"/>
                        <a:t>Підготовка призера міського конкурсу </a:t>
                      </a:r>
                      <a:r>
                        <a:rPr lang="uk-UA" b="0" baseline="0" dirty="0" err="1" smtClean="0"/>
                        <a:t>“Шевченко</a:t>
                      </a:r>
                      <a:r>
                        <a:rPr lang="uk-UA" b="0" baseline="0" dirty="0" smtClean="0"/>
                        <a:t> в моїй </a:t>
                      </a:r>
                      <a:r>
                        <a:rPr lang="uk-UA" b="0" baseline="0" dirty="0" err="1" smtClean="0"/>
                        <a:t>долі”</a:t>
                      </a:r>
                      <a:r>
                        <a:rPr lang="uk-UA" b="0" baseline="0" dirty="0" smtClean="0"/>
                        <a:t> (ІІІ м., </a:t>
                      </a:r>
                      <a:r>
                        <a:rPr lang="uk-UA" b="0" baseline="0" dirty="0" err="1" smtClean="0"/>
                        <a:t>Кондесюк</a:t>
                      </a:r>
                      <a:r>
                        <a:rPr lang="uk-UA" b="0" baseline="0" dirty="0" smtClean="0"/>
                        <a:t> Назарій)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0" dirty="0" smtClean="0"/>
                        <a:t>36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0" dirty="0" smtClean="0"/>
                        <a:t>2013</a:t>
                      </a:r>
                      <a:endParaRPr lang="ru-RU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baseline="0" dirty="0" smtClean="0"/>
                        <a:t>Учасник Всеукраїнського конкурсу </a:t>
                      </a:r>
                      <a:r>
                        <a:rPr lang="uk-UA" b="0" baseline="0" dirty="0" err="1" smtClean="0"/>
                        <a:t>“Творчий</a:t>
                      </a:r>
                      <a:r>
                        <a:rPr lang="uk-UA" b="0" baseline="0" dirty="0" smtClean="0"/>
                        <a:t> учитель – обдарований </a:t>
                      </a:r>
                      <a:r>
                        <a:rPr lang="uk-UA" b="0" baseline="0" dirty="0" err="1" smtClean="0"/>
                        <a:t>учень”</a:t>
                      </a:r>
                      <a:r>
                        <a:rPr lang="uk-UA" b="0" baseline="0" dirty="0" smtClean="0"/>
                        <a:t> (сертифікат)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0" dirty="0" smtClean="0"/>
                        <a:t>37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0" dirty="0" smtClean="0"/>
                        <a:t>2013/2014</a:t>
                      </a:r>
                      <a:endParaRPr lang="ru-RU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baseline="0" dirty="0" smtClean="0"/>
                        <a:t>Підготовка переможця </a:t>
                      </a:r>
                      <a:r>
                        <a:rPr lang="uk-UA" b="0" baseline="0" smtClean="0"/>
                        <a:t>ІІ (</a:t>
                      </a:r>
                      <a:r>
                        <a:rPr lang="uk-UA" b="0" baseline="0" dirty="0" smtClean="0"/>
                        <a:t>обласного) етапу МАН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0" dirty="0" smtClean="0"/>
                        <a:t>38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0" dirty="0" smtClean="0"/>
                        <a:t>2013/2014</a:t>
                      </a:r>
                      <a:endParaRPr lang="ru-RU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baseline="0" dirty="0" smtClean="0"/>
                        <a:t>Учасник творчої групи з підготовки матеріалів до конкурсу </a:t>
                      </a:r>
                      <a:r>
                        <a:rPr lang="uk-UA" b="0" baseline="0" dirty="0" err="1" smtClean="0"/>
                        <a:t>“Відкритий</a:t>
                      </a:r>
                      <a:r>
                        <a:rPr lang="uk-UA" b="0" baseline="0" dirty="0" smtClean="0"/>
                        <a:t> </a:t>
                      </a:r>
                      <a:r>
                        <a:rPr lang="uk-UA" b="0" baseline="0" dirty="0" err="1" smtClean="0"/>
                        <a:t>світ”</a:t>
                      </a:r>
                      <a:endParaRPr lang="uk-UA" b="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0" dirty="0" smtClean="0"/>
                        <a:t>39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0" dirty="0" smtClean="0"/>
                        <a:t>2013/2014</a:t>
                      </a:r>
                      <a:endParaRPr lang="ru-RU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baseline="0" dirty="0" smtClean="0"/>
                        <a:t>Виступ на міській методичній сесії з презентацією посібника </a:t>
                      </a:r>
                      <a:r>
                        <a:rPr lang="uk-UA" b="0" baseline="0" dirty="0" err="1" smtClean="0"/>
                        <a:t>“Робота</a:t>
                      </a:r>
                      <a:r>
                        <a:rPr lang="uk-UA" b="0" baseline="0" dirty="0" smtClean="0"/>
                        <a:t> з обдарованими учнями в Білоцерківській гімназії №2”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0" dirty="0" smtClean="0"/>
                        <a:t>40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0" dirty="0" smtClean="0"/>
                        <a:t>2013/2014</a:t>
                      </a:r>
                      <a:endParaRPr lang="ru-RU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baseline="0" dirty="0" smtClean="0"/>
                        <a:t>Презентація закладу на міській виставці </a:t>
                      </a:r>
                      <a:r>
                        <a:rPr lang="uk-UA" b="0" baseline="0" dirty="0" err="1" smtClean="0"/>
                        <a:t>“Сучасна</a:t>
                      </a:r>
                      <a:r>
                        <a:rPr lang="uk-UA" b="0" baseline="0" dirty="0" smtClean="0"/>
                        <a:t> освіта Білої Церкви -2014”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b="0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УКРАЇНСЬКА\шкільні фото\IMG_0535.jpg"/>
          <p:cNvPicPr>
            <a:picLocks noChangeAspect="1" noChangeArrowheads="1"/>
          </p:cNvPicPr>
          <p:nvPr/>
        </p:nvPicPr>
        <p:blipFill>
          <a:blip r:embed="rId2" cstate="print"/>
          <a:srcRect t="5859" r="2676" b="10937"/>
          <a:stretch>
            <a:fillRect/>
          </a:stretch>
        </p:blipFill>
        <p:spPr bwMode="auto">
          <a:xfrm>
            <a:off x="1357290" y="1428736"/>
            <a:ext cx="7215238" cy="507209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11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371600" y="214313"/>
            <a:ext cx="7772400" cy="1071562"/>
          </a:xfrm>
        </p:spPr>
        <p:txBody>
          <a:bodyPr/>
          <a:lstStyle/>
          <a:p>
            <a:pPr algn="ctr"/>
            <a:r>
              <a:rPr lang="uk-UA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Робота за виховною програмою</a:t>
            </a:r>
            <a:br>
              <a:rPr lang="uk-UA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sz="3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“Криниці</a:t>
            </a:r>
            <a:r>
              <a:rPr lang="uk-UA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3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духовності”</a:t>
            </a:r>
            <a:endParaRPr lang="uk-UA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857232"/>
            <a:ext cx="7772400" cy="1857388"/>
          </a:xfrm>
        </p:spPr>
        <p:txBody>
          <a:bodyPr/>
          <a:lstStyle/>
          <a:p>
            <a:pPr algn="ctr"/>
            <a:r>
              <a:rPr lang="uk-UA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Авторська виховна програма</a:t>
            </a:r>
            <a:br>
              <a:rPr lang="uk-UA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розвитку учнівського колективу</a:t>
            </a:r>
            <a:br>
              <a:rPr lang="uk-UA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для 5-9 класів</a:t>
            </a:r>
            <a:r>
              <a:rPr lang="uk-UA" sz="2800" b="1" dirty="0" smtClean="0">
                <a:solidFill>
                  <a:schemeClr val="tx1"/>
                </a:solidFill>
              </a:rPr>
              <a:t/>
            </a:r>
            <a:br>
              <a:rPr lang="uk-UA" sz="2800" b="1" dirty="0" smtClean="0">
                <a:solidFill>
                  <a:schemeClr val="tx1"/>
                </a:solidFill>
              </a:rPr>
            </a:br>
            <a:r>
              <a:rPr lang="uk-UA" sz="2800" dirty="0" smtClean="0">
                <a:solidFill>
                  <a:schemeClr val="bg1"/>
                </a:solidFill>
              </a:rPr>
              <a:t/>
            </a:r>
            <a:br>
              <a:rPr lang="uk-UA" sz="2800" dirty="0" smtClean="0">
                <a:solidFill>
                  <a:schemeClr val="bg1"/>
                </a:solidFill>
              </a:rPr>
            </a:br>
            <a:r>
              <a:rPr lang="uk-UA" sz="2800" dirty="0" smtClean="0">
                <a:solidFill>
                  <a:schemeClr val="bg1"/>
                </a:solidFill>
              </a:rPr>
              <a:t>        </a:t>
            </a:r>
            <a:r>
              <a:rPr lang="uk-UA" sz="6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/>
            </a:r>
            <a:br>
              <a:rPr lang="uk-UA" sz="6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981200"/>
            <a:ext cx="7700986" cy="4114800"/>
          </a:xfrm>
          <a:ln>
            <a:solidFill>
              <a:schemeClr val="tx2"/>
            </a:solidFill>
          </a:ln>
        </p:spPr>
        <p:txBody>
          <a:bodyPr/>
          <a:lstStyle/>
          <a:p>
            <a:pPr lvl="1" algn="just">
              <a:buNone/>
            </a:pPr>
            <a:r>
              <a:rPr lang="uk-UA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  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Мета:</a:t>
            </a:r>
          </a:p>
          <a:p>
            <a:pPr lvl="1" algn="just">
              <a:buNone/>
            </a:pPr>
            <a:r>
              <a:rPr lang="uk-UA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   сприяти становленню гармонійно розвиненої, високоосвіченої,        високоморальної, соціально активної й національно свідомої   особистості, наділеної глибокою громадянською відповідальністю, високими духовними якостями, родинними й патріотичними почуттями, зі сформованою системою цінностей, здатної до саморозвитку й самовдосконалення.</a:t>
            </a:r>
            <a:endParaRPr lang="uk-UA" sz="24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85728"/>
            <a:ext cx="7772400" cy="1071570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ВИХОВНІ ЗАВДАННЯ</a:t>
            </a:r>
            <a:endParaRPr lang="uk-UA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285860"/>
            <a:ext cx="7700986" cy="4810140"/>
          </a:xfrm>
          <a:ln>
            <a:solidFill>
              <a:schemeClr val="tx2"/>
            </a:solidFill>
          </a:ln>
        </p:spPr>
        <p:txBody>
          <a:bodyPr/>
          <a:lstStyle/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uk-UA" sz="24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- забезпечення умов для всебічного гармонійного розвитку дитини;</a:t>
            </a:r>
            <a:endParaRPr lang="ru-RU" sz="2400" dirty="0" smtClean="0">
              <a:solidFill>
                <a:schemeClr val="bg1">
                  <a:lumMod val="20000"/>
                  <a:lumOff val="80000"/>
                </a:schemeClr>
              </a:solidFill>
              <a:effectLst/>
            </a:endParaRP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uk-UA" sz="2400" i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lang="uk-UA" sz="24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усвідомлення єдності людського роду і себе як його неповторної частини;</a:t>
            </a:r>
            <a:endParaRPr lang="ru-RU" sz="2400" dirty="0" smtClean="0">
              <a:solidFill>
                <a:schemeClr val="bg1">
                  <a:lumMod val="20000"/>
                  <a:lumOff val="80000"/>
                </a:schemeClr>
              </a:solidFill>
              <a:effectLst/>
            </a:endParaRP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uk-UA" sz="24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- повага до людського життя; </a:t>
            </a:r>
            <a:endParaRPr lang="ru-RU" sz="2400" dirty="0" smtClean="0">
              <a:solidFill>
                <a:schemeClr val="bg1">
                  <a:lumMod val="20000"/>
                  <a:lumOff val="80000"/>
                </a:schemeClr>
              </a:solidFill>
              <a:effectLst/>
            </a:endParaRP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uk-UA" sz="24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- духовна відповідальність перед своїми предками й нащадками; </a:t>
            </a:r>
            <a:endParaRPr lang="ru-RU" sz="2400" dirty="0" smtClean="0">
              <a:solidFill>
                <a:schemeClr val="bg1">
                  <a:lumMod val="20000"/>
                  <a:lumOff val="80000"/>
                </a:schemeClr>
              </a:solidFill>
              <a:effectLst/>
            </a:endParaRP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uk-UA" sz="24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- людяність, рівність, прояв громадянських почуттів;</a:t>
            </a:r>
            <a:endParaRPr lang="ru-RU" sz="2400" dirty="0" smtClean="0">
              <a:solidFill>
                <a:schemeClr val="bg1">
                  <a:lumMod val="20000"/>
                  <a:lumOff val="80000"/>
                </a:schemeClr>
              </a:solidFill>
              <a:effectLst/>
            </a:endParaRP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uk-UA" sz="2400" i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lang="uk-UA" sz="24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 протидія аморальним явищам; формування гуманістичного світогляду; </a:t>
            </a:r>
            <a:endParaRPr lang="ru-RU" sz="2400" dirty="0" smtClean="0">
              <a:solidFill>
                <a:schemeClr val="bg1">
                  <a:lumMod val="20000"/>
                  <a:lumOff val="80000"/>
                </a:schemeClr>
              </a:solidFill>
              <a:effectLst/>
            </a:endParaRP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uk-UA" sz="24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- формування мотивів і потреб моральної поведінки;</a:t>
            </a:r>
            <a:endParaRPr lang="ru-RU" sz="2400" dirty="0" smtClean="0">
              <a:solidFill>
                <a:schemeClr val="bg1">
                  <a:lumMod val="20000"/>
                  <a:lumOff val="80000"/>
                </a:schemeClr>
              </a:solidFill>
              <a:effectLst/>
            </a:endParaRP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uk-UA" sz="24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- виховання високих моральних якостей, духовного багатства.</a:t>
            </a:r>
            <a:endParaRPr lang="uk-UA" sz="2400" dirty="0" smtClean="0">
              <a:solidFill>
                <a:schemeClr val="bg1">
                  <a:lumMod val="20000"/>
                  <a:lumOff val="80000"/>
                </a:schemeClr>
              </a:solidFill>
              <a:effectLst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0"/>
            <a:ext cx="7772400" cy="1214422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ОЧІКУВАНІ РЕЗУЛЬТАТИ</a:t>
            </a:r>
            <a:endParaRPr lang="uk-UA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214414" y="1071546"/>
            <a:ext cx="7700986" cy="5572164"/>
          </a:xfrm>
          <a:ln>
            <a:solidFill>
              <a:schemeClr val="tx2"/>
            </a:solidFill>
          </a:ln>
        </p:spPr>
        <p:txBody>
          <a:bodyPr/>
          <a:lstStyle/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uk-UA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- ставлення дитини до суспільства, людей, праці, активна життєва позиція; </a:t>
            </a:r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uk-UA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- спрямованість особистості учня, її потреби, мотиви, інтереси, ідеали; </a:t>
            </a:r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uk-UA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- рівень свідомості і відповідальності;</a:t>
            </a:r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uk-UA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- рівень моральної поведінки; </a:t>
            </a:r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uk-UA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- рівень культури, форми й засоби культурного самовияву і самоутвердження; </a:t>
            </a:r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uk-UA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- конструктивність або </a:t>
            </a:r>
            <a:r>
              <a:rPr lang="uk-UA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деструктивність</a:t>
            </a:r>
            <a:r>
              <a:rPr lang="uk-UA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поведінкових виявів учня; </a:t>
            </a:r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uk-UA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- самовідчуття дитини (соціальне, етичне тощо).</a:t>
            </a:r>
            <a:endParaRPr lang="uk-UA" sz="28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85728"/>
            <a:ext cx="7772400" cy="1214446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ФОРМИ ВИХОВНОЇ РОБОТИ</a:t>
            </a:r>
            <a:endParaRPr lang="uk-UA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571612"/>
            <a:ext cx="7700986" cy="4524388"/>
          </a:xfrm>
          <a:ln>
            <a:solidFill>
              <a:schemeClr val="tx2"/>
            </a:solidFill>
          </a:ln>
        </p:spPr>
        <p:txBody>
          <a:bodyPr/>
          <a:lstStyle/>
          <a:p>
            <a:pPr>
              <a:buNone/>
            </a:pPr>
            <a:r>
              <a:rPr lang="uk-UA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   використання біографій, життєвого досвіду великих людей; листи до близьких, присвяти; творчі проекти власного духовного розвитку; акції милосердя; тематичні фотовиставки; інсценізації; зустрічі з цікавими людьми; портрет класу «Наше моральне обличчя»; проект «Учень року»; усні журнали; святкові концерти; бесіди, дискусії на морально-етичні теми та інші.</a:t>
            </a:r>
            <a:endParaRPr lang="uk-UA" sz="28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42852"/>
            <a:ext cx="7772400" cy="1214446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ЗМІСТ ВИХОВНОЇ РОБОТИ</a:t>
            </a:r>
            <a:endParaRPr lang="uk-UA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571612"/>
            <a:ext cx="7772400" cy="4929222"/>
          </a:xfrm>
          <a:ln>
            <a:solidFill>
              <a:schemeClr val="tx2"/>
            </a:solidFill>
          </a:ln>
        </p:spPr>
        <p:txBody>
          <a:bodyPr/>
          <a:lstStyle/>
          <a:p>
            <a:pPr>
              <a:buNone/>
            </a:pPr>
            <a:r>
              <a:rPr lang="uk-UA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5 клас: </a:t>
            </a:r>
            <a:r>
              <a:rPr lang="uk-UA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І. «Ставлення до батьків та рідних».</a:t>
            </a:r>
            <a:endParaRPr lang="ru-RU" sz="2400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uk-UA" sz="2400" i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           </a:t>
            </a:r>
            <a:r>
              <a:rPr lang="uk-UA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ІІ. «</a:t>
            </a:r>
            <a:r>
              <a:rPr lang="uk-UA" sz="2400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Обов’</a:t>
            </a:r>
            <a:r>
              <a:rPr lang="ru-RU" sz="2400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язок</a:t>
            </a:r>
            <a:r>
              <a:rPr lang="ru-RU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перед людьми та </a:t>
            </a:r>
            <a:r>
              <a:rPr lang="ru-RU" sz="2400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суспільством</a:t>
            </a:r>
            <a:r>
              <a:rPr lang="uk-UA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»</a:t>
            </a:r>
            <a:r>
              <a:rPr lang="ru-RU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uk-UA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           ІІІ. «Розуміння життя, добра і зла в ньому».</a:t>
            </a:r>
          </a:p>
          <a:p>
            <a:pPr>
              <a:buNone/>
            </a:pPr>
            <a:endParaRPr lang="ru-RU" sz="2400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uk-UA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6 клас: </a:t>
            </a:r>
            <a:r>
              <a:rPr lang="uk-UA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І. «Виховання високих моральних якостей і норм</a:t>
            </a:r>
          </a:p>
          <a:p>
            <a:pPr>
              <a:buNone/>
            </a:pPr>
            <a:r>
              <a:rPr lang="uk-UA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                </a:t>
            </a:r>
            <a:r>
              <a:rPr lang="uk-UA" sz="2400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поведінки”</a:t>
            </a:r>
            <a:r>
              <a:rPr lang="uk-UA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.        </a:t>
            </a:r>
            <a:endParaRPr lang="ru-RU" sz="2400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uk-UA" sz="2400" i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            </a:t>
            </a:r>
            <a:r>
              <a:rPr lang="uk-UA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ІІ. «Любов до знань, школи й учителя».</a:t>
            </a:r>
          </a:p>
          <a:p>
            <a:pPr>
              <a:buNone/>
            </a:pPr>
            <a:endParaRPr lang="ru-RU" sz="2400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uk-UA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7 клас: </a:t>
            </a:r>
            <a:r>
              <a:rPr lang="uk-UA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І. «Дружба, любов, </a:t>
            </a:r>
            <a:r>
              <a:rPr lang="uk-UA" sz="2400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сім’</a:t>
            </a:r>
            <a:r>
              <a:rPr lang="ru-RU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я</a:t>
            </a:r>
            <a:r>
              <a:rPr lang="uk-UA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».</a:t>
            </a:r>
            <a:endParaRPr lang="ru-RU" sz="2400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uk-UA" sz="2400" i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          </a:t>
            </a:r>
            <a:r>
              <a:rPr lang="uk-UA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 ІІ. «Розуміння краси природи, навколишнього </a:t>
            </a:r>
          </a:p>
          <a:p>
            <a:pPr>
              <a:buNone/>
            </a:pPr>
            <a:r>
              <a:rPr lang="uk-UA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                 </a:t>
            </a:r>
            <a:r>
              <a:rPr lang="uk-UA" sz="2400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світу”</a:t>
            </a:r>
            <a:r>
              <a:rPr lang="uk-UA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.          </a:t>
            </a:r>
            <a:endParaRPr lang="ru-RU" sz="2400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uk-UA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714488"/>
          </a:xfrm>
        </p:spPr>
        <p:txBody>
          <a:bodyPr/>
          <a:lstStyle/>
          <a:p>
            <a:pPr algn="ctr"/>
            <a:r>
              <a:rPr lang="uk-UA" sz="2800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Скажи мені, з ким ти знайомий, і я скажу тобі, хто ти. Якщо я знаю, чим ти займаєшся, я скажу тобі, що з тебе вийде.                             </a:t>
            </a:r>
            <a:r>
              <a:rPr lang="uk-UA" sz="2400" i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Й.-Ф. Гете </a:t>
            </a:r>
            <a:r>
              <a:rPr lang="uk-UA" sz="2800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                                     </a:t>
            </a:r>
            <a:endParaRPr lang="uk-UA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Содержимое 3" descr="IMG_10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714488"/>
            <a:ext cx="7286676" cy="4929222"/>
          </a:xfrm>
          <a:ln>
            <a:solidFill>
              <a:schemeClr val="tx2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85728"/>
            <a:ext cx="7772400" cy="1000132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rgbClr val="FEA0B6"/>
                </a:solidFill>
                <a:latin typeface="+mn-lt"/>
                <a:cs typeface="Arial" pitchFamily="34" charset="0"/>
              </a:rPr>
              <a:t>МОЄ ПЕДАГОГІЧНЕ КРЕДО</a:t>
            </a:r>
            <a:endParaRPr lang="uk-UA" sz="4000" b="1" dirty="0">
              <a:solidFill>
                <a:srgbClr val="FEA0B6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268760"/>
            <a:ext cx="7772400" cy="4824536"/>
          </a:xfrm>
          <a:solidFill>
            <a:schemeClr val="bg1">
              <a:lumMod val="40000"/>
              <a:lumOff val="60000"/>
            </a:schemeClr>
          </a:solidFill>
          <a:effectLst/>
        </p:spPr>
        <p:txBody>
          <a:bodyPr/>
          <a:lstStyle/>
          <a:p>
            <a:pPr>
              <a:buNone/>
            </a:pPr>
            <a:r>
              <a:rPr lang="uk-UA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  		</a:t>
            </a:r>
            <a:r>
              <a:rPr lang="uk-UA" sz="2800" b="1" dirty="0" smtClean="0">
                <a:solidFill>
                  <a:schemeClr val="bg1">
                    <a:lumMod val="75000"/>
                  </a:schemeClr>
                </a:solidFill>
                <a:effectLst/>
              </a:rPr>
              <a:t>Він — учитель за покликанням; його не можна уявити собі ніким іншим як учителем. Викладання стало його життям, його поживою; воно нероздільно зв'язане з ним. І не дивно, що вчительська справа стає у нього вільним мистецтвом, і він на всіх своїх учнів накладає печать свого духу! Як він знаходить своє щастя в навчанні, так можна вважати щасливими тих, хто в нього вчиться.</a:t>
            </a:r>
          </a:p>
          <a:p>
            <a:pPr>
              <a:buNone/>
            </a:pPr>
            <a:r>
              <a:rPr lang="uk-UA" sz="2800" b="1" dirty="0" smtClean="0">
                <a:solidFill>
                  <a:schemeClr val="bg1">
                    <a:lumMod val="75000"/>
                  </a:schemeClr>
                </a:solidFill>
                <a:effectLst/>
              </a:rPr>
              <a:t>                                                             </a:t>
            </a:r>
            <a:r>
              <a:rPr lang="uk-UA" sz="2800" b="1" i="1" dirty="0" smtClean="0">
                <a:solidFill>
                  <a:schemeClr val="bg1">
                    <a:lumMod val="75000"/>
                  </a:schemeClr>
                </a:solidFill>
                <a:effectLst/>
              </a:rPr>
              <a:t>А. </a:t>
            </a:r>
            <a:r>
              <a:rPr lang="uk-UA" sz="2800" b="1" i="1" smtClean="0">
                <a:solidFill>
                  <a:schemeClr val="bg1">
                    <a:lumMod val="75000"/>
                  </a:schemeClr>
                </a:solidFill>
                <a:effectLst/>
              </a:rPr>
              <a:t>Дістервег</a:t>
            </a:r>
            <a:endParaRPr lang="uk-UA" sz="2800" b="1" i="1" dirty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 dirty="0" smtClean="0">
                <a:solidFill>
                  <a:srgbClr val="FEA0B6"/>
                </a:solidFill>
              </a:rPr>
              <a:t>МОЄ ЖИТТЄВЕ КРЕДО</a:t>
            </a:r>
            <a:endParaRPr lang="uk-UA" sz="4000" b="1" dirty="0">
              <a:solidFill>
                <a:srgbClr val="FEA0B6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259632" y="1981200"/>
            <a:ext cx="7655768" cy="41148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>
              <a:buNone/>
            </a:pPr>
            <a:r>
              <a:rPr lang="uk-UA" sz="40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40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 не видно ясних доріг і сонячних плаїв, безсумнівною дорогою є  найважча – дорога шляхетна.</a:t>
            </a:r>
          </a:p>
          <a:p>
            <a:pPr>
              <a:buNone/>
            </a:pPr>
            <a:r>
              <a:rPr lang="uk-UA" sz="4000" b="1" i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Євген Сверстюк</a:t>
            </a:r>
          </a:p>
          <a:p>
            <a:pPr>
              <a:buNone/>
            </a:pPr>
            <a:r>
              <a:rPr lang="uk-UA" sz="4000" b="1" i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“ Собор у риштованні ”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71600" y="0"/>
            <a:ext cx="7772400" cy="1285875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rgbClr val="FEA0B6"/>
                </a:solidFill>
              </a:rPr>
              <a:t>ТЕМА САМООСВІТИ</a:t>
            </a:r>
            <a:endParaRPr lang="uk-UA" sz="4000" b="1" dirty="0">
              <a:solidFill>
                <a:srgbClr val="FEA0B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331640" y="1268760"/>
            <a:ext cx="3816424" cy="532859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uk-UA" sz="3600" b="1" i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 </a:t>
            </a:r>
            <a:r>
              <a:rPr lang="uk-UA" sz="36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«</a:t>
            </a:r>
            <a:r>
              <a:rPr lang="uk-UA" sz="3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Роль </a:t>
            </a:r>
            <a:endParaRPr lang="uk-UA" sz="3600" dirty="0" smtClean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uk-UA" sz="3600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казкотерапії</a:t>
            </a:r>
            <a:r>
              <a:rPr lang="uk-UA" sz="36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uk-UA" sz="36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на </a:t>
            </a:r>
            <a:r>
              <a:rPr lang="uk-UA" sz="3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уроках української  літератури для створення позитивного психологічного мікроклімату</a:t>
            </a:r>
            <a:r>
              <a:rPr lang="uk-UA" sz="36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»</a:t>
            </a:r>
            <a:endParaRPr lang="uk-UA" sz="36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Содержимое 5" descr="4b1caab111a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64088" y="1196752"/>
            <a:ext cx="3600400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980728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МОЇ ДОСЯГНЕННЯ </a:t>
            </a:r>
            <a:br>
              <a:rPr lang="uk-UA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НА ПЕДАГОГІЧНІЙ НИВІ</a:t>
            </a:r>
            <a:endParaRPr lang="uk-UA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115616" y="908720"/>
          <a:ext cx="7920880" cy="583264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31270"/>
                <a:gridCol w="1332731"/>
                <a:gridCol w="5956879"/>
              </a:tblGrid>
              <a:tr h="382999">
                <a:tc>
                  <a:txBody>
                    <a:bodyPr/>
                    <a:lstStyle/>
                    <a:p>
                      <a:r>
                        <a:rPr lang="uk-UA" dirty="0" smtClean="0"/>
                        <a:t>№</a:t>
                      </a:r>
                      <a:endParaRPr lang="uk-UA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Роки</a:t>
                      </a:r>
                      <a:endParaRPr lang="uk-UA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Досягнення</a:t>
                      </a:r>
                      <a:endParaRPr lang="uk-UA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7834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2009-2010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/>
                        <a:t>створення авторської виховної програми </a:t>
                      </a:r>
                      <a:r>
                        <a:rPr lang="uk-UA" sz="1800" kern="1200" dirty="0" err="1" smtClean="0"/>
                        <a:t>“Криниці</a:t>
                      </a:r>
                      <a:r>
                        <a:rPr lang="uk-UA" sz="1800" kern="1200" dirty="0" smtClean="0"/>
                        <a:t> </a:t>
                      </a:r>
                      <a:r>
                        <a:rPr lang="uk-UA" sz="1800" kern="1200" dirty="0" err="1" smtClean="0"/>
                        <a:t>духовності”</a:t>
                      </a:r>
                      <a:endParaRPr lang="uk-UA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0477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2009-2010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/>
                        <a:t>проведення уроку здоров</a:t>
                      </a:r>
                      <a:r>
                        <a:rPr lang="en-US" sz="1800" kern="1200" dirty="0" smtClean="0"/>
                        <a:t>’</a:t>
                      </a:r>
                      <a:r>
                        <a:rPr lang="uk-UA" sz="1800" kern="1200" dirty="0" smtClean="0"/>
                        <a:t>я для слухачів КОІПОПК </a:t>
                      </a:r>
                      <a:r>
                        <a:rPr lang="uk-UA" sz="1800" kern="1200" dirty="0" err="1" smtClean="0"/>
                        <a:t>“Створення</a:t>
                      </a:r>
                      <a:r>
                        <a:rPr lang="uk-UA" sz="1800" kern="1200" baseline="0" dirty="0" smtClean="0"/>
                        <a:t> елементарного роздуму ”</a:t>
                      </a:r>
                      <a:endParaRPr lang="uk-UA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06816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2010-2011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виступ</a:t>
                      </a:r>
                      <a:r>
                        <a:rPr lang="uk-UA" baseline="0" dirty="0" smtClean="0"/>
                        <a:t> на педагогічній раді на тему </a:t>
                      </a:r>
                      <a:r>
                        <a:rPr lang="uk-UA" baseline="0" dirty="0" err="1" smtClean="0"/>
                        <a:t>“</a:t>
                      </a:r>
                      <a:r>
                        <a:rPr lang="uk-UA" sz="1800" kern="1200" dirty="0" err="1" smtClean="0"/>
                        <a:t>Методичне</a:t>
                      </a:r>
                      <a:r>
                        <a:rPr lang="uk-UA" sz="1800" kern="1200" dirty="0" smtClean="0"/>
                        <a:t> об'єднання педагогічних працівників як ефективна форма підвищення професійної </a:t>
                      </a:r>
                      <a:r>
                        <a:rPr lang="uk-UA" sz="1800" kern="1200" dirty="0" err="1" smtClean="0"/>
                        <a:t>компетентності”</a:t>
                      </a:r>
                      <a:endParaRPr lang="ru-RU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7024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2010-2011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/>
                        <a:t>член журі ІІ етапу Всеукраїнської учнівської олімпіади з української</a:t>
                      </a:r>
                      <a:r>
                        <a:rPr lang="uk-UA" sz="1800" kern="1200" baseline="0" dirty="0" smtClean="0"/>
                        <a:t> мови та літератури</a:t>
                      </a:r>
                      <a:endParaRPr lang="ru-RU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7024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2010-2011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презентація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власної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виховної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програми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обласному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семінарі</a:t>
                      </a:r>
                      <a:endParaRPr lang="ru-RU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5749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2011-2012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/>
                        <a:t>підготовка призера ІІ етапу Всеукраїнської учнівської</a:t>
                      </a:r>
                      <a:r>
                        <a:rPr lang="uk-UA" sz="1800" kern="1200" baseline="0" dirty="0" smtClean="0"/>
                        <a:t> </a:t>
                      </a:r>
                      <a:r>
                        <a:rPr lang="uk-UA" sz="1800" kern="1200" dirty="0" smtClean="0"/>
                        <a:t>олімпіади з української мови та літератури (Гоголь</a:t>
                      </a:r>
                      <a:r>
                        <a:rPr lang="uk-UA" sz="1800" kern="1200" baseline="0" dirty="0" smtClean="0"/>
                        <a:t> К., ІІІ м.)</a:t>
                      </a:r>
                      <a:endParaRPr lang="uk-UA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61717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2011-2012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підготовка призерів ІІ етапу Всеукраїнського мовно-літературного</a:t>
                      </a:r>
                      <a:r>
                        <a:rPr lang="uk-UA" baseline="0" dirty="0" smtClean="0"/>
                        <a:t> конкурсу ім. Тараса Шевченка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1214414" y="428604"/>
          <a:ext cx="7772424" cy="624591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71482"/>
                <a:gridCol w="1571641"/>
                <a:gridCol w="5629301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/>
                        <a:t>8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0" dirty="0" smtClean="0"/>
                        <a:t>2011-2012</a:t>
                      </a:r>
                    </a:p>
                    <a:p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0" dirty="0" smtClean="0"/>
                        <a:t>підготовка призерів ІІ етапу Всеукраїнського конкурсу </a:t>
                      </a:r>
                      <a:r>
                        <a:rPr lang="uk-UA" b="0" dirty="0" err="1" smtClean="0"/>
                        <a:t>“Об</a:t>
                      </a:r>
                      <a:r>
                        <a:rPr lang="en-US" b="0" dirty="0" smtClean="0"/>
                        <a:t>’</a:t>
                      </a:r>
                      <a:r>
                        <a:rPr lang="uk-UA" b="0" dirty="0" smtClean="0"/>
                        <a:t>єднаймося, брати мої ”</a:t>
                      </a:r>
                    </a:p>
                  </a:txBody>
                  <a:tcPr/>
                </a:tc>
              </a:tr>
              <a:tr h="89199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0" dirty="0" smtClean="0"/>
                        <a:t>2011-2012</a:t>
                      </a:r>
                    </a:p>
                    <a:p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dirty="0" smtClean="0"/>
                        <a:t>проведення уроку здоров</a:t>
                      </a:r>
                      <a:r>
                        <a:rPr lang="en-US" b="0" dirty="0" smtClean="0"/>
                        <a:t>’</a:t>
                      </a:r>
                      <a:r>
                        <a:rPr lang="uk-UA" b="0" dirty="0" smtClean="0"/>
                        <a:t>я для слухачів КОІПОПК </a:t>
                      </a:r>
                      <a:r>
                        <a:rPr lang="uk-UA" b="0" dirty="0" err="1" smtClean="0"/>
                        <a:t>“Формування</a:t>
                      </a:r>
                      <a:r>
                        <a:rPr lang="uk-UA" b="0" dirty="0" smtClean="0"/>
                        <a:t> навичок турботи про власне здоров</a:t>
                      </a:r>
                      <a:r>
                        <a:rPr lang="en-US" b="0" dirty="0" smtClean="0"/>
                        <a:t>’</a:t>
                      </a:r>
                      <a:r>
                        <a:rPr lang="uk-UA" b="0" dirty="0" smtClean="0"/>
                        <a:t>я під час вивчення прислівникових </a:t>
                      </a:r>
                      <a:r>
                        <a:rPr lang="uk-UA" b="0" dirty="0" err="1" smtClean="0"/>
                        <a:t>сполучень”</a:t>
                      </a:r>
                      <a:endParaRPr lang="uk-UA" b="0" dirty="0"/>
                    </a:p>
                  </a:txBody>
                  <a:tcPr/>
                </a:tc>
              </a:tr>
              <a:tr h="63277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2011-2012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/>
                        <a:t>член журі ІІ етапу Всеукраїнської учнівської олімпіади з української</a:t>
                      </a:r>
                      <a:r>
                        <a:rPr lang="uk-UA" sz="1800" kern="1200" baseline="0" dirty="0" smtClean="0"/>
                        <a:t> мови та літератури</a:t>
                      </a:r>
                      <a:endParaRPr lang="ru-RU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9687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2011-2012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/>
                        <a:t>член журі ІІ етапу Всеукраїнського</a:t>
                      </a:r>
                      <a:r>
                        <a:rPr lang="uk-UA" sz="1800" kern="1200" baseline="0" dirty="0" smtClean="0"/>
                        <a:t> конкурсу знавців української мови ім. Петра </a:t>
                      </a:r>
                      <a:r>
                        <a:rPr lang="uk-UA" sz="1800" kern="1200" baseline="0" dirty="0" err="1" smtClean="0"/>
                        <a:t>Яцика</a:t>
                      </a:r>
                      <a:endParaRPr lang="ru-RU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1152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2011-2012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виступ</a:t>
                      </a:r>
                      <a:r>
                        <a:rPr lang="uk-UA" baseline="0" dirty="0" smtClean="0"/>
                        <a:t> на педагогічній раді на тему “ Роль класного керівника у розвитку та підвищенні ефективності співробітництва гімназії та </a:t>
                      </a:r>
                      <a:r>
                        <a:rPr lang="uk-UA" baseline="0" dirty="0" err="1" smtClean="0"/>
                        <a:t>батьків”</a:t>
                      </a:r>
                      <a:endParaRPr lang="ru-RU" sz="1800" b="0" i="0" dirty="0" smtClean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72568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2011-2012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/>
                        <a:t>підготовка матеріалів до Третьої Міжнародної виставки </a:t>
                      </a:r>
                      <a:r>
                        <a:rPr lang="uk-UA" sz="1800" kern="1200" dirty="0" err="1" smtClean="0"/>
                        <a:t>“Сучасні</a:t>
                      </a:r>
                      <a:r>
                        <a:rPr lang="uk-UA" sz="1800" kern="1200" dirty="0" smtClean="0"/>
                        <a:t> заклади освіти – 2012” </a:t>
                      </a:r>
                      <a:endParaRPr lang="ru-RU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2568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2011-2012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участь у </a:t>
                      </a:r>
                      <a:r>
                        <a:rPr lang="ru-RU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міському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конкурсі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краще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методичне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uk-UA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єднання (ІІ місце)</a:t>
                      </a:r>
                      <a:endParaRPr lang="ru-RU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0593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2012-2013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/>
                        <a:t>член журі з перевірки контрольних робіт з української</a:t>
                      </a:r>
                      <a:r>
                        <a:rPr lang="uk-UA" sz="1800" kern="1200" baseline="0" dirty="0" smtClean="0"/>
                        <a:t> мови та літератури</a:t>
                      </a:r>
                      <a:r>
                        <a:rPr lang="uk-UA" sz="1800" kern="1200" dirty="0" smtClean="0"/>
                        <a:t> І етапу Всеукраїнського конкурсу-захисту МАН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1214414" y="285750"/>
          <a:ext cx="7786741" cy="60750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71504"/>
                <a:gridCol w="1432426"/>
                <a:gridCol w="5782811"/>
              </a:tblGrid>
              <a:tr h="705812"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/>
                        <a:t>16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dirty="0" smtClean="0"/>
                        <a:t>2012-2013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0" kern="1200" dirty="0" smtClean="0"/>
                        <a:t>член журі ІІ етапу Всеукраїнського</a:t>
                      </a:r>
                      <a:r>
                        <a:rPr lang="uk-UA" sz="1800" b="0" kern="1200" baseline="0" dirty="0" smtClean="0"/>
                        <a:t> мовно-літературного конкурсу ім. Тараса Шевченка</a:t>
                      </a:r>
                      <a:endParaRPr lang="uk-UA" b="0" dirty="0"/>
                    </a:p>
                  </a:txBody>
                  <a:tcPr/>
                </a:tc>
              </a:tr>
              <a:tr h="705812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2012-2013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/>
                        <a:t>член журі ІІ етапу Всеукраїнської учнівської олімпіади з української</a:t>
                      </a:r>
                      <a:r>
                        <a:rPr lang="uk-UA" sz="1800" kern="1200" baseline="0" dirty="0" smtClean="0"/>
                        <a:t> мови та літератури</a:t>
                      </a:r>
                      <a:endParaRPr lang="ru-RU" sz="1800" kern="1200" dirty="0" smtClean="0"/>
                    </a:p>
                  </a:txBody>
                  <a:tcPr/>
                </a:tc>
              </a:tr>
              <a:tr h="105966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2012-2013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підготовка навчально-методичного посібника </a:t>
                      </a:r>
                      <a:r>
                        <a:rPr lang="uk-UA" dirty="0" err="1" smtClean="0"/>
                        <a:t>“Використання</a:t>
                      </a:r>
                      <a:r>
                        <a:rPr lang="uk-UA" dirty="0" smtClean="0"/>
                        <a:t> інноваційних технологій на уроках української мови та літератури для розвитку творчих здібностей </a:t>
                      </a:r>
                      <a:r>
                        <a:rPr lang="uk-UA" dirty="0" err="1" smtClean="0"/>
                        <a:t>учнів”</a:t>
                      </a:r>
                      <a:r>
                        <a:rPr lang="uk-UA" dirty="0" smtClean="0"/>
                        <a:t>, </a:t>
                      </a:r>
                      <a:r>
                        <a:rPr lang="uk-UA" dirty="0" err="1" smtClean="0"/>
                        <a:t>затв</a:t>
                      </a:r>
                      <a:r>
                        <a:rPr lang="uk-UA" dirty="0" smtClean="0"/>
                        <a:t>. НР</a:t>
                      </a:r>
                      <a:r>
                        <a:rPr lang="uk-UA" baseline="0" dirty="0" smtClean="0"/>
                        <a:t> КОІПОПК</a:t>
                      </a:r>
                      <a:endParaRPr lang="uk-UA" dirty="0"/>
                    </a:p>
                  </a:txBody>
                  <a:tcPr/>
                </a:tc>
              </a:tr>
              <a:tr h="105966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2010-2013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Публікації уроків та виховних заходів на сайтах</a:t>
                      </a:r>
                    </a:p>
                    <a:p>
                      <a:r>
                        <a:rPr lang="en-US" dirty="0" smtClean="0">
                          <a:hlinkClick r:id="rId2"/>
                        </a:rPr>
                        <a:t>http://teacher.at.ua/</a:t>
                      </a:r>
                      <a:endParaRPr lang="uk-UA" dirty="0" smtClean="0"/>
                    </a:p>
                    <a:p>
                      <a:r>
                        <a:rPr lang="en-US" dirty="0" smtClean="0">
                          <a:hlinkClick r:id="rId3"/>
                        </a:rPr>
                        <a:t>http://navigator.rv.ua/</a:t>
                      </a:r>
                      <a:endParaRPr lang="uk-UA" dirty="0" smtClean="0"/>
                    </a:p>
                    <a:p>
                      <a:r>
                        <a:rPr lang="en-US" dirty="0" smtClean="0">
                          <a:hlinkClick r:id="rId4"/>
                        </a:rPr>
                        <a:t>http://www.teacherjournal.com.ua/</a:t>
                      </a:r>
                      <a:endParaRPr lang="en-US" dirty="0" smtClean="0"/>
                    </a:p>
                    <a:p>
                      <a:r>
                        <a:rPr lang="en-US" dirty="0" smtClean="0">
                          <a:hlinkClick r:id="rId5"/>
                        </a:rPr>
                        <a:t>http://suzirya.org.ua/index.php</a:t>
                      </a:r>
                      <a:endParaRPr lang="en-US" dirty="0" smtClean="0"/>
                    </a:p>
                    <a:p>
                      <a:r>
                        <a:rPr lang="en-US" dirty="0" smtClean="0">
                          <a:hlinkClick r:id="rId6"/>
                        </a:rPr>
                        <a:t>http://metodportal.info/</a:t>
                      </a:r>
                      <a:endParaRPr lang="en-US" dirty="0" smtClean="0"/>
                    </a:p>
                    <a:p>
                      <a:r>
                        <a:rPr lang="en-US" dirty="0" smtClean="0">
                          <a:hlinkClick r:id="rId7"/>
                        </a:rPr>
                        <a:t>http://1a-9sad.at.ua/</a:t>
                      </a:r>
                      <a:endParaRPr lang="en-US" dirty="0" smtClean="0"/>
                    </a:p>
                    <a:p>
                      <a:r>
                        <a:rPr lang="en-US" dirty="0" smtClean="0">
                          <a:hlinkClick r:id="rId8"/>
                        </a:rPr>
                        <a:t>http://osvita.ua/school/lessons_summary/family/18776/</a:t>
                      </a:r>
                      <a:endParaRPr lang="en-US" dirty="0" smtClean="0"/>
                    </a:p>
                  </a:txBody>
                  <a:tcPr/>
                </a:tc>
              </a:tr>
              <a:tr h="105966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2010-2013</a:t>
                      </a:r>
                      <a:endParaRPr lang="uk-UA" dirty="0" smtClean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9"/>
                        </a:rPr>
                        <a:t>http://osvita.ua/school/lessons_summary/outschool/17627/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>
                          <a:hlinkClick r:id="rId10"/>
                        </a:rPr>
                        <a:t>http://osvita.ua/school/lessons_summary/outschool/20105/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>
                          <a:hlinkClick r:id="rId11"/>
                        </a:rPr>
                        <a:t>http://teacher.at.ua/publ/shhob_diti_jshli_do_shkoli_zaljubki/38-1-0-8810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4294967295"/>
          </p:nvPr>
        </p:nvGraphicFramePr>
        <p:xfrm>
          <a:off x="1214414" y="214291"/>
          <a:ext cx="7772400" cy="235061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42918"/>
                <a:gridCol w="1500198"/>
                <a:gridCol w="5629284"/>
              </a:tblGrid>
              <a:tr h="519342">
                <a:tc>
                  <a:txBody>
                    <a:bodyPr/>
                    <a:lstStyle/>
                    <a:p>
                      <a:pPr algn="ctr"/>
                      <a:endParaRPr lang="uk-UA" b="0" dirty="0" smtClean="0"/>
                    </a:p>
                    <a:p>
                      <a:pPr algn="ctr"/>
                      <a:endParaRPr lang="uk-UA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2010-2013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hlinkClick r:id="rId2"/>
                        </a:rPr>
                        <a:t>http://teacher.at.ua/publ/vikhovnij_ideal_ukrajinskoji_sim_39_ji/11-1-0-8815</a:t>
                      </a:r>
                      <a:endParaRPr lang="en-US" b="0" dirty="0" smtClean="0"/>
                    </a:p>
                  </a:txBody>
                  <a:tcPr/>
                </a:tc>
              </a:tr>
              <a:tr h="296767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2010-2013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3"/>
                        </a:rPr>
                        <a:t>http://osvita.ua/school/lessons_summary/literature/15440/</a:t>
                      </a:r>
                      <a:endParaRPr lang="en-US" dirty="0" smtClean="0"/>
                    </a:p>
                  </a:txBody>
                  <a:tcPr/>
                </a:tc>
              </a:tr>
              <a:tr h="1344773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</a:t>
                      </a:r>
                    </a:p>
                    <a:p>
                      <a:pPr algn="ctr"/>
                      <a:r>
                        <a:rPr lang="uk-UA" dirty="0" smtClean="0"/>
                        <a:t>23</a:t>
                      </a:r>
                    </a:p>
                    <a:p>
                      <a:pPr algn="ctr"/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2010-2013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4"/>
                        </a:rPr>
                        <a:t>http://www.eduwiki.uran.net.ua/wiki/images/5/5b/</a:t>
                      </a:r>
                      <a:r>
                        <a:rPr lang="uk-UA" dirty="0" smtClean="0">
                          <a:hlinkClick r:id="rId4"/>
                        </a:rPr>
                        <a:t>МО_словесності.</a:t>
                      </a:r>
                      <a:r>
                        <a:rPr lang="en-US" dirty="0" err="1" smtClean="0">
                          <a:hlinkClick r:id="rId4"/>
                        </a:rPr>
                        <a:t>swf</a:t>
                      </a:r>
                      <a:endParaRPr lang="en-US" dirty="0" smtClean="0"/>
                    </a:p>
                    <a:p>
                      <a:r>
                        <a:rPr lang="en-US" dirty="0" smtClean="0">
                          <a:hlinkClick r:id="rId5"/>
                        </a:rPr>
                        <a:t>http://teacher.at.ua/publ/12-1-2</a:t>
                      </a:r>
                      <a:r>
                        <a:rPr lang="uk-UA" dirty="0" smtClean="0"/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Содержимое 5" descr="IMG_05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643042" y="2928934"/>
            <a:ext cx="6786610" cy="3714776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1115616" y="188640"/>
          <a:ext cx="7920880" cy="6131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4096"/>
                <a:gridCol w="1259929"/>
                <a:gridCol w="6196855"/>
              </a:tblGrid>
              <a:tr h="370840">
                <a:tc>
                  <a:txBody>
                    <a:bodyPr/>
                    <a:lstStyle/>
                    <a:p>
                      <a:r>
                        <a:rPr lang="uk-UA" b="0" dirty="0" smtClean="0"/>
                        <a:t>24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dirty="0" smtClean="0"/>
                        <a:t>2012-2013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0" dirty="0" smtClean="0"/>
                        <a:t>Виступ на педагогічній конференції. </a:t>
                      </a:r>
                      <a:r>
                        <a:rPr lang="uk-UA" b="0" dirty="0" err="1" smtClean="0"/>
                        <a:t>“Роль</a:t>
                      </a:r>
                      <a:r>
                        <a:rPr lang="uk-UA" b="0" dirty="0" smtClean="0"/>
                        <a:t> методичного </a:t>
                      </a:r>
                      <a:r>
                        <a:rPr lang="uk-UA" b="0" dirty="0" err="1" smtClean="0"/>
                        <a:t>обєднання</a:t>
                      </a:r>
                      <a:r>
                        <a:rPr lang="uk-UA" b="0" dirty="0" smtClean="0"/>
                        <a:t> у формування </a:t>
                      </a:r>
                      <a:r>
                        <a:rPr lang="uk-UA" b="0" dirty="0" err="1" smtClean="0"/>
                        <a:t>компетенцій</a:t>
                      </a:r>
                      <a:r>
                        <a:rPr lang="uk-UA" b="0" dirty="0" smtClean="0"/>
                        <a:t> </a:t>
                      </a:r>
                      <a:r>
                        <a:rPr lang="uk-UA" b="0" dirty="0" err="1" smtClean="0"/>
                        <a:t>учителя”</a:t>
                      </a:r>
                      <a:r>
                        <a:rPr lang="uk-UA" b="0" dirty="0" smtClean="0"/>
                        <a:t>.</a:t>
                      </a:r>
                      <a:endParaRPr lang="ru-RU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0" dirty="0" smtClean="0"/>
                        <a:t>25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dirty="0" smtClean="0"/>
                        <a:t>2012-2013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0" dirty="0" smtClean="0"/>
                        <a:t>Проведення уроку української мови</a:t>
                      </a:r>
                      <a:r>
                        <a:rPr lang="uk-UA" b="0" baseline="0" dirty="0" smtClean="0"/>
                        <a:t> на </a:t>
                      </a:r>
                      <a:r>
                        <a:rPr lang="uk-UA" b="0" dirty="0" smtClean="0"/>
                        <a:t>семінарі директорів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0" dirty="0" smtClean="0"/>
                        <a:t>“РМ. Побудова твору-роздуму. </a:t>
                      </a:r>
                      <a:r>
                        <a:rPr lang="uk-UA" b="0" dirty="0" err="1" smtClean="0"/>
                        <a:t>“Для</a:t>
                      </a:r>
                      <a:r>
                        <a:rPr lang="uk-UA" b="0" dirty="0" smtClean="0"/>
                        <a:t> чого людині здоров</a:t>
                      </a:r>
                      <a:r>
                        <a:rPr lang="en-US" b="0" dirty="0" smtClean="0"/>
                        <a:t>’</a:t>
                      </a:r>
                      <a:r>
                        <a:rPr lang="uk-UA" b="0" dirty="0" smtClean="0"/>
                        <a:t>я?”</a:t>
                      </a:r>
                      <a:endParaRPr lang="ru-RU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0" dirty="0" smtClean="0"/>
                        <a:t>26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dirty="0" smtClean="0"/>
                        <a:t>2012-2013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0" dirty="0" smtClean="0"/>
                        <a:t>Член</a:t>
                      </a:r>
                      <a:r>
                        <a:rPr lang="uk-UA" b="0" baseline="0" dirty="0" smtClean="0"/>
                        <a:t> комісії з перевірки </a:t>
                      </a:r>
                      <a:r>
                        <a:rPr lang="uk-UA" b="0" dirty="0" smtClean="0"/>
                        <a:t>робіт-претендентів на </a:t>
                      </a:r>
                      <a:r>
                        <a:rPr lang="uk-UA" b="0" dirty="0" err="1" smtClean="0"/>
                        <a:t>“Золоту</a:t>
                      </a:r>
                      <a:r>
                        <a:rPr lang="uk-UA" b="0" dirty="0" smtClean="0"/>
                        <a:t> </a:t>
                      </a:r>
                      <a:r>
                        <a:rPr lang="uk-UA" b="0" dirty="0" err="1" smtClean="0"/>
                        <a:t>медаль”</a:t>
                      </a:r>
                      <a:r>
                        <a:rPr lang="uk-UA" dirty="0" smtClean="0"/>
                        <a:t> 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2013-2014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/>
                        <a:t>Член журі ІІ етапу Всеукраїнської учнівської олімпіади з української</a:t>
                      </a:r>
                      <a:r>
                        <a:rPr lang="uk-UA" sz="1800" kern="1200" baseline="0" dirty="0" smtClean="0"/>
                        <a:t> мови та літератури</a:t>
                      </a:r>
                      <a:endParaRPr lang="ru-RU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2013-2014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Підготовка переможця І</a:t>
                      </a:r>
                      <a:r>
                        <a:rPr lang="uk-UA" baseline="0" dirty="0" smtClean="0"/>
                        <a:t> (міського)</a:t>
                      </a:r>
                      <a:r>
                        <a:rPr lang="uk-UA" dirty="0" smtClean="0"/>
                        <a:t> етапу МАН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2013-2014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Виступ перед слухачами КОІПОПК “ Робота</a:t>
                      </a:r>
                      <a:r>
                        <a:rPr lang="uk-UA" baseline="0" dirty="0" smtClean="0"/>
                        <a:t> з обдарованими учнями на уроках української </a:t>
                      </a:r>
                      <a:r>
                        <a:rPr lang="uk-UA" baseline="0" dirty="0" err="1" smtClean="0"/>
                        <a:t>мови”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2013-2014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Співавтор посібника “ Система роботи з обдарованими учнями в Білоцерківській гімназії №2”.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2013-2014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Виступ на педагогічній конференції </a:t>
                      </a:r>
                      <a:r>
                        <a:rPr lang="uk-UA" dirty="0" err="1" smtClean="0"/>
                        <a:t>“Новий</a:t>
                      </a:r>
                      <a:r>
                        <a:rPr lang="uk-UA" dirty="0" smtClean="0"/>
                        <a:t> державний стандарт: вимоги до сучасного </a:t>
                      </a:r>
                      <a:r>
                        <a:rPr lang="uk-UA" dirty="0" err="1" smtClean="0"/>
                        <a:t>уроку”</a:t>
                      </a:r>
                      <a:r>
                        <a:rPr lang="uk-UA" dirty="0" smtClean="0"/>
                        <a:t>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2013-2014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Виступ на педагогічній раді.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aseline="0" dirty="0" err="1" smtClean="0"/>
                        <a:t>“Робота</a:t>
                      </a:r>
                      <a:r>
                        <a:rPr lang="uk-UA" baseline="0" dirty="0" smtClean="0"/>
                        <a:t> з обдарованими учнями на уроках української </a:t>
                      </a:r>
                      <a:r>
                        <a:rPr lang="uk-UA" baseline="0" dirty="0" err="1" smtClean="0"/>
                        <a:t>мови”</a:t>
                      </a:r>
                      <a:r>
                        <a:rPr lang="uk-UA" baseline="0" dirty="0" smtClean="0"/>
                        <a:t>.</a:t>
                      </a:r>
                      <a:endParaRPr lang="uk-UA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2013-2014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Навчання на дистанційних курсах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aseline="0" dirty="0" err="1" smtClean="0"/>
                        <a:t>“Інтернет-урок”</a:t>
                      </a:r>
                      <a:endParaRPr lang="uk-UA" baseline="0" dirty="0" smtClean="0"/>
                    </a:p>
                    <a:p>
                      <a:r>
                        <a:rPr lang="uk-UA" baseline="0" dirty="0" smtClean="0"/>
                        <a:t>(сертифікат).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S001068976">
  <a:themeElements>
    <a:clrScheme name="Другая 15">
      <a:dk1>
        <a:sysClr val="windowText" lastClr="000000"/>
      </a:dk1>
      <a:lt1>
        <a:srgbClr val="FFC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CC99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B98AE7"/>
        </a:accent6>
        <a:hlink>
          <a:srgbClr val="6600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1F9DE411C1B38343BE78B0080F632418" ma:contentTypeVersion="8" ma:contentTypeDescription="Create a new document." ma:contentTypeScope="" ma:versionID="18c3e16163b8411fd95531ed1d0b143a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5c2db6c5baa0ac3fc502334ce7d6a781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TP001068976</AuthoringAssetId>
    <AssetId xmlns="145c5697-5eb5-440b-b2f1-a8273fb59250">TS001068976</AssetId>
  </documentManagement>
</p:properties>
</file>

<file path=customXml/itemProps1.xml><?xml version="1.0" encoding="utf-8"?>
<ds:datastoreItem xmlns:ds="http://schemas.openxmlformats.org/officeDocument/2006/customXml" ds:itemID="{ECCD92DC-6CA0-4E81-A256-472CD7A52648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0D5EB084-6960-422B-BBB1-7C0940A2A6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0C1B714-1E28-4FA0-8238-3BF509E038F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3F88518-D763-4951-B9D6-B71EA4B1B3D6}">
  <ds:schemaRefs>
    <ds:schemaRef ds:uri="http://schemas.microsoft.com/office/2006/metadata/properties"/>
    <ds:schemaRef ds:uri="145c5697-5eb5-440b-b2f1-a8273fb5925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TS001068976</Template>
  <TotalTime>586</TotalTime>
  <Words>1033</Words>
  <Application>Microsoft Office PowerPoint</Application>
  <PresentationFormat>Экран (4:3)</PresentationFormat>
  <Paragraphs>183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TS001068976</vt:lpstr>
      <vt:lpstr>КОНДЕСЮК  ТЕТЯНА ВОЛОДИМИРІВНА</vt:lpstr>
      <vt:lpstr>МОЄ ПЕДАГОГІЧНЕ КРЕДО</vt:lpstr>
      <vt:lpstr>МОЄ ЖИТТЄВЕ КРЕДО</vt:lpstr>
      <vt:lpstr>ТЕМА САМООСВІТИ</vt:lpstr>
      <vt:lpstr>МОЇ ДОСЯГНЕННЯ  НА ПЕДАГОГІЧНІЙ НИВІ</vt:lpstr>
      <vt:lpstr>Слайд 6</vt:lpstr>
      <vt:lpstr>Слайд 7</vt:lpstr>
      <vt:lpstr>Слайд 8</vt:lpstr>
      <vt:lpstr>Слайд 9</vt:lpstr>
      <vt:lpstr>Слайд 10</vt:lpstr>
      <vt:lpstr>Робота за виховною програмою “Криниці духовності”</vt:lpstr>
      <vt:lpstr>Авторська виховна програма    розвитку учнівського колективу для 5-9 класів           </vt:lpstr>
      <vt:lpstr>ВИХОВНІ ЗАВДАННЯ</vt:lpstr>
      <vt:lpstr>ОЧІКУВАНІ РЕЗУЛЬТАТИ</vt:lpstr>
      <vt:lpstr>ФОРМИ ВИХОВНОЇ РОБОТИ</vt:lpstr>
      <vt:lpstr>ЗМІСТ ВИХОВНОЇ РОБОТИ</vt:lpstr>
      <vt:lpstr>Скажи мені, з ким ти знайомий, і я скажу тобі, хто ти. Якщо я знаю, чим ти займаєшся, я скажу тобі, що з тебе вийде.                             Й.-Ф. Гете                                                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DOOM</cp:lastModifiedBy>
  <cp:revision>44</cp:revision>
  <dcterms:created xsi:type="dcterms:W3CDTF">2013-01-08T16:01:18Z</dcterms:created>
  <dcterms:modified xsi:type="dcterms:W3CDTF">2014-11-18T20:38:55Z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lpwstr>1049</vt:lpwstr>
  </property>
  <property fmtid="{D5CDD505-2E9C-101B-9397-08002B2CF9AE}" pid="4" name="DirectSourceMarket">
    <vt:lpwstr>english</vt:lpwstr>
  </property>
  <property fmtid="{D5CDD505-2E9C-101B-9397-08002B2CF9AE}" pid="5" name="OriginalSourceMarket">
    <vt:lpwstr>english</vt:lpwstr>
  </property>
  <property fmtid="{D5CDD505-2E9C-101B-9397-08002B2CF9AE}" pid="6" name="Markets">
    <vt:lpwstr/>
  </property>
  <property fmtid="{D5CDD505-2E9C-101B-9397-08002B2CF9AE}" pid="7" name="AssetType">
    <vt:lpwstr>TP</vt:lpwstr>
  </property>
  <property fmtid="{D5CDD505-2E9C-101B-9397-08002B2CF9AE}" pid="8" name="PrimaryImageGen">
    <vt:lpwstr>1</vt:lpwstr>
  </property>
  <property fmtid="{D5CDD505-2E9C-101B-9397-08002B2CF9AE}" pid="9" name="UANotes">
    <vt:lpwstr>LEGACY PPTDT. 421488L. June 2003 retrofit</vt:lpwstr>
  </property>
  <property fmtid="{D5CDD505-2E9C-101B-9397-08002B2CF9AE}" pid="10" name="ContentTypeId">
    <vt:lpwstr>0x0101006025706CF4CD034688BEBAE97A2E701D0202001F9DE411C1B38343BE78B0080F632418</vt:lpwstr>
  </property>
  <property fmtid="{D5CDD505-2E9C-101B-9397-08002B2CF9AE}" pid="11" name="display_urn:schemas-microsoft-com:office:office#APAuthor">
    <vt:lpwstr>REDMOND\cynvey</vt:lpwstr>
  </property>
  <property fmtid="{D5CDD505-2E9C-101B-9397-08002B2CF9AE}" pid="12" name="APAuthor">
    <vt:lpwstr>241</vt:lpwstr>
  </property>
  <property fmtid="{D5CDD505-2E9C-101B-9397-08002B2CF9AE}" pid="13" name="CHMName">
    <vt:lpwstr/>
  </property>
  <property fmtid="{D5CDD505-2E9C-101B-9397-08002B2CF9AE}" pid="14" name="IsDeleted">
    <vt:lpwstr>0</vt:lpwstr>
  </property>
  <property fmtid="{D5CDD505-2E9C-101B-9397-08002B2CF9AE}" pid="15" name="Milestone">
    <vt:lpwstr>Continuous</vt:lpwstr>
  </property>
  <property fmtid="{D5CDD505-2E9C-101B-9397-08002B2CF9AE}" pid="16" name="ParentAssetId">
    <vt:lpwstr/>
  </property>
  <property fmtid="{D5CDD505-2E9C-101B-9397-08002B2CF9AE}" pid="17" name="ShowIn">
    <vt:lpwstr>Show everywhere</vt:lpwstr>
  </property>
  <property fmtid="{D5CDD505-2E9C-101B-9397-08002B2CF9AE}" pid="18" name="AssetId">
    <vt:lpwstr>TS001068976</vt:lpwstr>
  </property>
  <property fmtid="{D5CDD505-2E9C-101B-9397-08002B2CF9AE}" pid="19" name="IsSearchable">
    <vt:lpwstr>0</vt:lpwstr>
  </property>
  <property fmtid="{D5CDD505-2E9C-101B-9397-08002B2CF9AE}" pid="20" name="EditorialStatus">
    <vt:lpwstr/>
  </property>
  <property fmtid="{D5CDD505-2E9C-101B-9397-08002B2CF9AE}" pid="21" name="NumericId">
    <vt:lpwstr>-1.00000000000000</vt:lpwstr>
  </property>
  <property fmtid="{D5CDD505-2E9C-101B-9397-08002B2CF9AE}" pid="22" name="PublishTargets">
    <vt:lpwstr>OfficeOnline</vt:lpwstr>
  </property>
  <property fmtid="{D5CDD505-2E9C-101B-9397-08002B2CF9AE}" pid="23" name="display_urn:schemas-microsoft-com:office:office#APEditor">
    <vt:lpwstr>REDMOND\v-luannv</vt:lpwstr>
  </property>
  <property fmtid="{D5CDD505-2E9C-101B-9397-08002B2CF9AE}" pid="24" name="APEditor">
    <vt:lpwstr>103</vt:lpwstr>
  </property>
  <property fmtid="{D5CDD505-2E9C-101B-9397-08002B2CF9AE}" pid="25" name="SourceTitle">
    <vt:lpwstr>Azure design template</vt:lpwstr>
  </property>
  <property fmtid="{D5CDD505-2E9C-101B-9397-08002B2CF9AE}" pid="26" name="UACurrentWords">
    <vt:lpwstr>0</vt:lpwstr>
  </property>
  <property fmtid="{D5CDD505-2E9C-101B-9397-08002B2CF9AE}" pid="27" name="UALocRecommendation">
    <vt:lpwstr>Localize</vt:lpwstr>
  </property>
  <property fmtid="{D5CDD505-2E9C-101B-9397-08002B2CF9AE}" pid="28" name="UALocComments">
    <vt:lpwstr/>
  </property>
  <property fmtid="{D5CDD505-2E9C-101B-9397-08002B2CF9AE}" pid="29" name="Applications">
    <vt:lpwstr>172;#Office 2000;#-1;#TBD;#-1;#TBD;#-1;#TBD;#-1;#TBD;#-1;#TBD;#-1;#TBD;#-1;#TBD</vt:lpwstr>
  </property>
  <property fmtid="{D5CDD505-2E9C-101B-9397-08002B2CF9AE}" pid="30" name="Content Type">
    <vt:lpwstr>OOFile</vt:lpwstr>
  </property>
  <property fmtid="{D5CDD505-2E9C-101B-9397-08002B2CF9AE}" pid="31" name="AuthoringAssetId">
    <vt:lpwstr>TP001068976</vt:lpwstr>
  </property>
  <property fmtid="{D5CDD505-2E9C-101B-9397-08002B2CF9AE}" pid="32" name="NumericAssetId">
    <vt:lpwstr/>
  </property>
  <property fmtid="{D5CDD505-2E9C-101B-9397-08002B2CF9AE}" pid="33" name="AppVer">
    <vt:lpwstr/>
  </property>
</Properties>
</file>