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sldIdLst>
    <p:sldId id="262" r:id="rId6"/>
    <p:sldId id="270" r:id="rId7"/>
    <p:sldId id="256" r:id="rId8"/>
    <p:sldId id="261" r:id="rId9"/>
    <p:sldId id="257" r:id="rId10"/>
    <p:sldId id="259" r:id="rId11"/>
    <p:sldId id="260" r:id="rId12"/>
    <p:sldId id="269" r:id="rId13"/>
    <p:sldId id="263" r:id="rId14"/>
    <p:sldId id="258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54" d="100"/>
          <a:sy n="54" d="100"/>
        </p:scale>
        <p:origin x="-6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5FA79-EA01-41FC-9DDE-67A0C05E06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1EF0-B9BD-4BEE-AD07-4AE5CDD8DF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838C-F7FD-412E-9F39-68DA38BDD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23E0-C4E4-464B-A20C-C63B840C1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6711-795C-40D0-B870-8BF5411EBC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7F9A5-DA54-435A-A57F-77325B5DC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E393-982B-4B51-B3E1-B78F7AA434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C55A1-EC0D-4309-8CD5-35AD0BFC8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02849-3FFD-459A-B3F6-C7A4F56FA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32178-731A-4B71-BDBA-37CE9B2588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51B4-2A4F-4EB1-A45A-392450DA6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71E2236-DB4B-4761-BDAD-F6BCC03EA6C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43000" y="214290"/>
            <a:ext cx="7772400" cy="1214446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РОЗВИТОК МОВЛЕННЯ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142976" y="1428736"/>
            <a:ext cx="8001024" cy="4357718"/>
          </a:xfrm>
        </p:spPr>
        <p:txBody>
          <a:bodyPr/>
          <a:lstStyle/>
          <a:p>
            <a:r>
              <a:rPr lang="uk-UA" sz="4400" dirty="0" smtClean="0"/>
              <a:t>   УРОК НАВЧАЛЬНОГО      ТВОРУ</a:t>
            </a:r>
          </a:p>
          <a:p>
            <a:endParaRPr lang="uk-UA" sz="4400" dirty="0" smtClean="0"/>
          </a:p>
          <a:p>
            <a:r>
              <a:rPr lang="uk-UA" sz="4800" dirty="0" err="1" smtClean="0"/>
              <a:t>“Що</a:t>
            </a:r>
            <a:r>
              <a:rPr lang="uk-UA" sz="4800" dirty="0" smtClean="0"/>
              <a:t> означає </a:t>
            </a:r>
          </a:p>
          <a:p>
            <a:r>
              <a:rPr lang="uk-UA" sz="4800" dirty="0" smtClean="0"/>
              <a:t>бути здоровою людиною?”</a:t>
            </a:r>
            <a:endParaRPr lang="uk-UA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357166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Четверта сходинка</a:t>
            </a: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uk-UA" sz="4000" b="1" dirty="0" smtClean="0">
                <a:solidFill>
                  <a:srgbClr val="C00000"/>
                </a:solidFill>
              </a:rPr>
              <a:t>“ШУКАЙ І ЗНАЙДЕШ”</a:t>
            </a:r>
            <a:endParaRPr lang="uk-UA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Щоб твір не набув поверхневого значення, </a:t>
            </a: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до нього необхідно дібрати матеріали.</a:t>
            </a:r>
          </a:p>
          <a:p>
            <a:pPr algn="ctr">
              <a:buNone/>
            </a:pPr>
            <a:endParaRPr lang="uk-UA" sz="4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uk-UA" sz="4400" b="1" dirty="0" smtClean="0">
                <a:solidFill>
                  <a:schemeClr val="tx1">
                    <a:lumMod val="75000"/>
                  </a:schemeClr>
                </a:solidFill>
              </a:rPr>
              <a:t>Робота з індивідуальними картками</a:t>
            </a:r>
            <a:endParaRPr lang="uk-UA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42875"/>
            <a:ext cx="7772400" cy="5953125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П</a:t>
            </a:r>
            <a:r>
              <a:rPr lang="en-US" sz="4400" dirty="0" smtClean="0"/>
              <a:t>’</a:t>
            </a:r>
            <a:r>
              <a:rPr lang="uk-UA" sz="4400" dirty="0" err="1" smtClean="0"/>
              <a:t>ята</a:t>
            </a:r>
            <a:r>
              <a:rPr lang="uk-UA" sz="4400" dirty="0" smtClean="0"/>
              <a:t> сходинка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“ТРИМАЙСЯ КУРСУ”</a:t>
            </a:r>
            <a:endParaRPr lang="uk-UA" sz="4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6438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Під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час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написання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твору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пам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sz="3200" dirty="0" err="1" smtClean="0">
                <a:solidFill>
                  <a:schemeClr val="tx1">
                    <a:lumMod val="95000"/>
                  </a:schemeClr>
                </a:solidFill>
              </a:rPr>
              <a:t>ятайте</a:t>
            </a:r>
            <a:endParaRPr lang="uk-UA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про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логічний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зв’язок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усіх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елементів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структури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аргументи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доводять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тезу,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приклади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підтверджують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правильність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аргументів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Дотримуйтеся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послідовності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викладу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думок.</a:t>
            </a:r>
          </a:p>
          <a:p>
            <a:pPr algn="ctr"/>
            <a:endParaRPr lang="ru-RU" sz="2800" dirty="0" smtClean="0"/>
          </a:p>
          <a:p>
            <a:r>
              <a:rPr lang="ru-RU" sz="3600" i="1" dirty="0" err="1" smtClean="0">
                <a:solidFill>
                  <a:schemeClr val="tx1">
                    <a:lumMod val="95000"/>
                  </a:schemeClr>
                </a:solidFill>
              </a:rPr>
              <a:t>Використовуйте</a:t>
            </a:r>
            <a: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  <a:t> слова: </a:t>
            </a:r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по-перше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</a:p>
          <a:p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по-друге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, таким чином, до </a:t>
            </a:r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речі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</a:p>
          <a:p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між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іншим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крім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 того, </a:t>
            </a:r>
            <a:r>
              <a:rPr lang="ru-RU" sz="3600" i="1" dirty="0" err="1" smtClean="0">
                <a:solidFill>
                  <a:schemeClr val="tx1">
                    <a:lumMod val="75000"/>
                  </a:schemeClr>
                </a:solidFill>
              </a:rPr>
              <a:t>навпаки</a:t>
            </a:r>
            <a:r>
              <a:rPr lang="ru-RU" sz="3600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uk-UA" sz="36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78674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Шоста сходинка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r>
              <a:rPr lang="uk-UA" sz="3600" b="1" dirty="0" smtClean="0">
                <a:solidFill>
                  <a:srgbClr val="C00000"/>
                </a:solidFill>
              </a:rPr>
              <a:t>“КІНЕЦЬ – СПРАВІ ВІНЕЦЬ”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Кінцівка – заключний акорд твору. Думка має бути доведеною до кінця, а остання фраза – виразною, багатозначною.</a:t>
            </a:r>
          </a:p>
          <a:p>
            <a:pPr>
              <a:buNone/>
            </a:pPr>
            <a:endParaRPr lang="uk-UA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Використовуйте вислови на зразок:</a:t>
            </a:r>
          </a:p>
          <a:p>
            <a:pPr>
              <a:buNone/>
            </a:pPr>
            <a:r>
              <a:rPr lang="uk-UA" sz="3200" i="1" dirty="0" smtClean="0">
                <a:solidFill>
                  <a:schemeClr val="tx1">
                    <a:lumMod val="75000"/>
                  </a:schemeClr>
                </a:solidFill>
              </a:rPr>
              <a:t>отже, </a:t>
            </a:r>
            <a:r>
              <a:rPr lang="uk-UA" sz="3600" i="1" dirty="0" smtClean="0">
                <a:solidFill>
                  <a:schemeClr val="tx1">
                    <a:lumMod val="75000"/>
                  </a:schemeClr>
                </a:solidFill>
              </a:rPr>
              <a:t>таким чином, із цього випливає, це означає, можна підсумувати, точніше кажучи, на закінчення можна сказати, висновок можна зробити такий.</a:t>
            </a:r>
            <a:endParaRPr lang="ru-RU" sz="36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</a:rPr>
              <a:t>     </a:t>
            </a:r>
            <a:endParaRPr lang="ru-RU" sz="3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14290"/>
            <a:ext cx="7715304" cy="640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Сьома сходинка</a:t>
            </a:r>
          </a:p>
          <a:p>
            <a:pPr>
              <a:buNone/>
            </a:pPr>
            <a:r>
              <a:rPr lang="uk-UA" sz="3200" b="1" dirty="0" smtClean="0">
                <a:solidFill>
                  <a:schemeClr val="tx1">
                    <a:lumMod val="75000"/>
                  </a:schemeClr>
                </a:solidFill>
              </a:rPr>
              <a:t>          </a:t>
            </a:r>
            <a:r>
              <a:rPr lang="uk-UA" sz="3600" b="1" dirty="0" smtClean="0">
                <a:solidFill>
                  <a:srgbClr val="C00000"/>
                </a:solidFill>
              </a:rPr>
              <a:t>“УДОСКОНАЛЮЙСЯ!”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Коли твір написаний на чернетці, перевір його: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відповідає він обраній темі;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логічно поєднані частини;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дотримано композиційних вимог;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чітко сформульовані основні думки;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немає фактичних помилок;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можна скоротити або доповнити текст;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75000"/>
                  </a:schemeClr>
                </a:solidFill>
              </a:rPr>
              <a:t>- чи немає орфографічних, граматичних, стилістичних,    пунктуаційних помилок.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Восьма сходинка</a:t>
            </a:r>
          </a:p>
          <a:p>
            <a:pPr algn="ctr">
              <a:buNone/>
            </a:pPr>
            <a:endParaRPr lang="uk-UA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  </a:t>
            </a:r>
            <a:r>
              <a:rPr lang="uk-UA" sz="4000" b="1" dirty="0" smtClean="0">
                <a:solidFill>
                  <a:srgbClr val="C00000"/>
                </a:solidFill>
              </a:rPr>
              <a:t> “УПЕРЕД ДО МЕТИ!”</a:t>
            </a:r>
          </a:p>
          <a:p>
            <a:pPr algn="ctr">
              <a:buNone/>
            </a:pPr>
            <a:endParaRPr lang="uk-UA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 Слухання зразка твору</a:t>
            </a:r>
          </a:p>
          <a:p>
            <a:pPr algn="ctr">
              <a:buNone/>
            </a:pPr>
            <a:endParaRPr lang="uk-UA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Складання плану</a:t>
            </a:r>
          </a:p>
          <a:p>
            <a:pPr algn="ctr">
              <a:buNone/>
            </a:pPr>
            <a:endParaRPr lang="uk-UA" sz="4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Робота з чернеткою</a:t>
            </a:r>
            <a:endParaRPr lang="ru-RU" sz="4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728667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77153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ХВИЛИНА ВІДПОЧИНКУ</a:t>
            </a: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3200" dirty="0" smtClean="0">
                <a:solidFill>
                  <a:schemeClr val="tx1">
                    <a:lumMod val="85000"/>
                  </a:schemeClr>
                </a:solidFill>
              </a:rPr>
              <a:t>   </a:t>
            </a: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</a:rPr>
              <a:t>ВИКОНАННЯ ВПРАВ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</a:rPr>
              <a:t>   ДЛЯ ПРОФІЛАКТИКИ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</a:rPr>
              <a:t>     ЗОРОВОЇ ВТОМИ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</a:rPr>
              <a:t>    ТА КОРОТКОЗОРОСТІ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</a:rPr>
              <a:t>    У ШКОЛЯРІВ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197"/>
          <a:stretch>
            <a:fillRect/>
          </a:stretch>
        </p:blipFill>
        <p:spPr bwMode="auto">
          <a:xfrm>
            <a:off x="1214414" y="214290"/>
            <a:ext cx="23812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7032" t="2095" r="13281" b="5726"/>
          <a:stretch>
            <a:fillRect/>
          </a:stretch>
        </p:blipFill>
        <p:spPr bwMode="auto">
          <a:xfrm>
            <a:off x="3786182" y="21429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0043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50043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50043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772400" cy="9286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Що таке твір?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1071546"/>
            <a:ext cx="7772400" cy="5024454"/>
          </a:xfrm>
        </p:spPr>
        <p:txBody>
          <a:bodyPr/>
          <a:lstStyle/>
          <a:p>
            <a:pPr>
              <a:buNone/>
            </a:pPr>
            <a:r>
              <a:rPr lang="uk-UA" b="0" i="1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uk-UA" sz="4400" b="0" i="1" dirty="0" smtClean="0">
                <a:solidFill>
                  <a:schemeClr val="tx1">
                    <a:lumMod val="95000"/>
                  </a:schemeClr>
                </a:solidFill>
              </a:rPr>
              <a:t>Твір – це оригінальний </a:t>
            </a:r>
            <a:r>
              <a:rPr lang="uk-UA" sz="4400" b="0" i="1" dirty="0" err="1" smtClean="0">
                <a:solidFill>
                  <a:schemeClr val="tx1">
                    <a:lumMod val="95000"/>
                  </a:schemeClr>
                </a:solidFill>
              </a:rPr>
              <a:t>зв</a:t>
            </a:r>
            <a:r>
              <a:rPr lang="ru-RU" sz="4400" b="0" i="1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sz="4400" b="0" i="1" dirty="0" err="1" smtClean="0">
                <a:solidFill>
                  <a:schemeClr val="tx1">
                    <a:lumMod val="95000"/>
                  </a:schemeClr>
                </a:solidFill>
              </a:rPr>
              <a:t>язний</a:t>
            </a:r>
            <a:r>
              <a:rPr lang="uk-UA" sz="4400" b="0" i="1" dirty="0" smtClean="0">
                <a:solidFill>
                  <a:schemeClr val="tx1">
                    <a:lumMod val="95000"/>
                  </a:schemeClr>
                </a:solidFill>
              </a:rPr>
              <a:t> текст, самостійно складений в усній чи писемній формі на задану тему. Твір надає широкі можливості для самостійного творчого виявлення </a:t>
            </a:r>
            <a:r>
              <a:rPr lang="uk-UA" sz="4400" b="0" i="1" dirty="0" err="1" smtClean="0">
                <a:solidFill>
                  <a:schemeClr val="tx1">
                    <a:lumMod val="95000"/>
                  </a:schemeClr>
                </a:solidFill>
              </a:rPr>
              <a:t>зв</a:t>
            </a:r>
            <a:r>
              <a:rPr lang="ru-RU" sz="4400" b="0" i="1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sz="4400" b="0" i="1" dirty="0" err="1" smtClean="0">
                <a:solidFill>
                  <a:schemeClr val="tx1">
                    <a:lumMod val="95000"/>
                  </a:schemeClr>
                </a:solidFill>
              </a:rPr>
              <a:t>язного</a:t>
            </a:r>
            <a:r>
              <a:rPr lang="uk-UA" sz="4400" b="0" i="1" dirty="0" smtClean="0">
                <a:solidFill>
                  <a:schemeClr val="tx1">
                    <a:lumMod val="95000"/>
                  </a:schemeClr>
                </a:solidFill>
              </a:rPr>
              <a:t> мовлення учнів.</a:t>
            </a:r>
            <a:endParaRPr lang="uk-UA" sz="4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428604"/>
            <a:ext cx="7858180" cy="5667396"/>
          </a:xfrm>
          <a:ln>
            <a:noFill/>
          </a:ln>
          <a:effectLst/>
        </p:spPr>
        <p:txBody>
          <a:bodyPr/>
          <a:lstStyle/>
          <a:p>
            <a:pPr>
              <a:buNone/>
            </a:pPr>
            <a:r>
              <a:rPr lang="uk-UA" i="1" dirty="0" smtClean="0">
                <a:solidFill>
                  <a:schemeClr val="tx1">
                    <a:lumMod val="95000"/>
                  </a:schemeClr>
                </a:solidFill>
              </a:rPr>
              <a:t>   </a:t>
            </a:r>
            <a:r>
              <a:rPr lang="uk-UA" sz="3600" i="1" dirty="0" smtClean="0">
                <a:solidFill>
                  <a:srgbClr val="C00000"/>
                </a:solidFill>
              </a:rPr>
              <a:t>Словесна </a:t>
            </a:r>
            <a:r>
              <a:rPr lang="uk-UA" sz="3600" i="1" dirty="0">
                <a:solidFill>
                  <a:srgbClr val="C00000"/>
                </a:solidFill>
              </a:rPr>
              <a:t>творчість </a:t>
            </a:r>
            <a:r>
              <a:rPr lang="uk-UA" i="1" dirty="0">
                <a:solidFill>
                  <a:schemeClr val="tx1">
                    <a:lumMod val="95000"/>
                  </a:schemeClr>
                </a:solidFill>
              </a:rPr>
              <a:t>– це могутній засіб розумового розвитку людини, перед якою відкривається світ. З того часу, як слово стає для дитини інструментом, за допомогою якого твориться нова краса, дитина піднімається на нову сходинку бачення світу, досягає якісно нового етапу в своєму духовному розвитку. Їй хочеться в слові виразити своє захоплення, свій подив перед красою світу.</a:t>
            </a:r>
          </a:p>
          <a:p>
            <a:pPr>
              <a:buNone/>
            </a:pPr>
            <a:r>
              <a:rPr lang="uk-UA" sz="2400" i="1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    В. Сухомлинський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3338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2976" y="142853"/>
          <a:ext cx="7772400" cy="623888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85950"/>
                <a:gridCol w="5986450"/>
              </a:tblGrid>
              <a:tr h="857255">
                <a:tc gridSpan="2">
                  <a:txBody>
                    <a:bodyPr/>
                    <a:lstStyle/>
                    <a:p>
                      <a:pPr algn="ctr"/>
                      <a:endParaRPr lang="uk-UA" sz="1400" dirty="0" smtClean="0"/>
                    </a:p>
                    <a:p>
                      <a:pPr algn="ctr"/>
                      <a:r>
                        <a:rPr lang="uk-UA" sz="2000" dirty="0" smtClean="0">
                          <a:solidFill>
                            <a:srgbClr val="C00000"/>
                          </a:solidFill>
                        </a:rPr>
                        <a:t>БУДОВА РОЗДУМУ</a:t>
                      </a:r>
                    </a:p>
                    <a:p>
                      <a:pPr algn="ctr"/>
                      <a:endParaRPr lang="uk-U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ВСТУП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(ТЕЗА)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/>
                        <a:t>Вступ</a:t>
                      </a:r>
                      <a:r>
                        <a:rPr lang="ru-RU" sz="1600" dirty="0" smtClean="0"/>
                        <a:t> до </a:t>
                      </a:r>
                      <a:r>
                        <a:rPr lang="ru-RU" sz="1600" dirty="0" err="1" smtClean="0"/>
                        <a:t>твору</a:t>
                      </a:r>
                      <a:r>
                        <a:rPr lang="ru-RU" sz="1600" dirty="0" smtClean="0"/>
                        <a:t> (теза) не </a:t>
                      </a:r>
                      <a:r>
                        <a:rPr lang="ru-RU" sz="1600" dirty="0" err="1" smtClean="0"/>
                        <a:t>може</a:t>
                      </a:r>
                      <a:r>
                        <a:rPr lang="ru-RU" sz="1600" dirty="0" smtClean="0"/>
                        <a:t> бути </a:t>
                      </a:r>
                      <a:r>
                        <a:rPr lang="ru-RU" sz="1600" dirty="0" err="1" smtClean="0"/>
                        <a:t>трафаретним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стандартним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Він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відповідає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темі</a:t>
                      </a:r>
                      <a:r>
                        <a:rPr lang="ru-RU" sz="1600" dirty="0" smtClean="0"/>
                        <a:t>, не </a:t>
                      </a:r>
                      <a:r>
                        <a:rPr lang="ru-RU" sz="1600" dirty="0" err="1" smtClean="0"/>
                        <a:t>існує</a:t>
                      </a:r>
                      <a:r>
                        <a:rPr lang="ru-RU" sz="1600" dirty="0" smtClean="0"/>
                        <a:t> сам по </a:t>
                      </a:r>
                      <a:r>
                        <a:rPr lang="ru-RU" sz="1600" dirty="0" err="1" smtClean="0"/>
                        <a:t>собі</a:t>
                      </a:r>
                      <a:r>
                        <a:rPr lang="ru-RU" sz="1600" dirty="0" smtClean="0"/>
                        <a:t>; </a:t>
                      </a:r>
                      <a:r>
                        <a:rPr lang="ru-RU" sz="1600" dirty="0" err="1" smtClean="0"/>
                        <a:t>викладення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матеріалу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збуджувати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лише</a:t>
                      </a:r>
                      <a:r>
                        <a:rPr lang="ru-RU" sz="1600" dirty="0" smtClean="0"/>
                        <a:t> думки, а </a:t>
                      </a:r>
                      <a:r>
                        <a:rPr lang="ru-RU" sz="1600" dirty="0" err="1" smtClean="0"/>
                        <a:t>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почуття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algn="just"/>
                      <a:r>
                        <a:rPr lang="ru-RU" sz="1600" dirty="0" smtClean="0"/>
                        <a:t>Теза </a:t>
                      </a:r>
                      <a:r>
                        <a:rPr lang="ru-RU" sz="1600" dirty="0" err="1" smtClean="0"/>
                        <a:t>може</a:t>
                      </a:r>
                      <a:r>
                        <a:rPr lang="ru-RU" sz="1600" dirty="0" smtClean="0"/>
                        <a:t> бути </a:t>
                      </a:r>
                      <a:r>
                        <a:rPr lang="ru-RU" sz="1600" dirty="0" err="1" smtClean="0"/>
                        <a:t>сформульована</a:t>
                      </a:r>
                      <a:r>
                        <a:rPr lang="ru-RU" sz="1600" dirty="0" smtClean="0"/>
                        <a:t> на самому початку </a:t>
                      </a:r>
                      <a:r>
                        <a:rPr lang="ru-RU" sz="1600" dirty="0" err="1" smtClean="0"/>
                        <a:t>твору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або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після</a:t>
                      </a:r>
                      <a:r>
                        <a:rPr lang="ru-RU" sz="1600" dirty="0" smtClean="0"/>
                        <a:t> короткого прологу — </a:t>
                      </a:r>
                      <a:r>
                        <a:rPr lang="ru-RU" sz="1600" dirty="0" err="1" smtClean="0"/>
                        <a:t>цей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композиційний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рівень</a:t>
                      </a:r>
                      <a:r>
                        <a:rPr lang="ru-RU" sz="1600" dirty="0" smtClean="0"/>
                        <a:t> стане </a:t>
                      </a:r>
                      <a:r>
                        <a:rPr lang="ru-RU" sz="1600" dirty="0" err="1" smtClean="0"/>
                        <a:t>вступною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частиною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вашого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твору</a:t>
                      </a:r>
                      <a:r>
                        <a:rPr lang="ru-RU" sz="1600" dirty="0" smtClean="0"/>
                        <a:t>. </a:t>
                      </a:r>
                      <a:endParaRPr lang="uk-UA" sz="1600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АРГУМЕНТИ</a:t>
                      </a:r>
                      <a:endParaRPr lang="uk-UA" sz="18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/>
                        <a:t>переконливі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докази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які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якнайкраще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будуть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виражати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ваші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міркування</a:t>
                      </a:r>
                      <a:r>
                        <a:rPr lang="ru-RU" sz="1600" dirty="0" smtClean="0"/>
                        <a:t> </a:t>
                      </a:r>
                      <a:endParaRPr lang="uk-UA" sz="1600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ПРИКЛАДИ</a:t>
                      </a:r>
                      <a:endParaRPr lang="uk-UA" sz="18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наведення доречних прикладів робить ваші міркування переконливими і свідчить про поінформованість автора роздуму, різнобічність його знань. Приклади з творів художньої літератури, виявляють обізнаність зі світовою літературою, мистецтвом слова, збагачують міркування і підсилюють авторську позицію</a:t>
                      </a:r>
                      <a:endParaRPr lang="uk-UA" sz="1600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ВИСНОВОК</a:t>
                      </a:r>
                      <a:endParaRPr lang="uk-UA" sz="18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• стислий, у декілька рядків, підсумок усього твору (кінцівка-висновок);</a:t>
                      </a:r>
                    </a:p>
                    <a:p>
                      <a:r>
                        <a:rPr lang="uk-UA" sz="1600" dirty="0" smtClean="0"/>
                        <a:t> • чітка, енергійна відповідь на питання, поставлене на початку твору (кінцівка-відповідь);</a:t>
                      </a:r>
                    </a:p>
                    <a:p>
                      <a:r>
                        <a:rPr lang="uk-UA" sz="1600" dirty="0" smtClean="0"/>
                        <a:t> • цитата (думка) яскрава, влучна, яка містить ідею твору (кінцівка-цитата)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7772400" cy="12144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Рекомендації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8001024" cy="600079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600" dirty="0" smtClean="0"/>
              <a:t>	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Для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успішного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написання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твору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треба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чітко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уявляти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структуру.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Слід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пам’ятати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кожний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етап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розвитку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думки –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аргумент,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яким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доводите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її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правильність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		Як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знаходити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аргументи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думки до прикладу;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прикладів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до думки.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		При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написанні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твору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треба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враховувати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співвідношення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частин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вступ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займає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приблизно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одну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третину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твору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основна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частина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—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дві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третини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його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обсягу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висновок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—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найкоротша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частина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95000"/>
                  </a:schemeClr>
                </a:solidFill>
              </a:rPr>
              <a:t>роботи</a:t>
            </a: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uk-UA" sz="26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uk-UA" sz="2600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  <a:r>
              <a:rPr lang="ru-RU" sz="2600" dirty="0" err="1" smtClean="0"/>
              <a:t>Висловлюй</a:t>
            </a:r>
            <a:r>
              <a:rPr lang="ru-RU" sz="2600" dirty="0" smtClean="0"/>
              <a:t> </a:t>
            </a:r>
            <a:r>
              <a:rPr lang="ru-RU" sz="2600" dirty="0" err="1" smtClean="0"/>
              <a:t>власне</a:t>
            </a:r>
            <a:r>
              <a:rPr lang="ru-RU" sz="2600" dirty="0" smtClean="0"/>
              <a:t> </a:t>
            </a:r>
            <a:r>
              <a:rPr lang="ru-RU" sz="2600" dirty="0" err="1" smtClean="0"/>
              <a:t>ставлення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всього</a:t>
            </a:r>
            <a:r>
              <a:rPr lang="ru-RU" sz="2600" dirty="0" smtClean="0"/>
              <a:t>, про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пишеш</a:t>
            </a:r>
            <a:r>
              <a:rPr lang="ru-RU" sz="2600" dirty="0" smtClean="0"/>
              <a:t>, </a:t>
            </a:r>
            <a:r>
              <a:rPr lang="ru-RU" sz="2600" dirty="0" err="1" smtClean="0"/>
              <a:t>роби</a:t>
            </a:r>
            <a:r>
              <a:rPr lang="ru-RU" sz="2600" dirty="0" smtClean="0"/>
              <a:t> </a:t>
            </a:r>
            <a:r>
              <a:rPr lang="ru-RU" sz="2600" dirty="0" err="1" smtClean="0"/>
              <a:t>власні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висновки</a:t>
            </a:r>
            <a:r>
              <a:rPr lang="ru-RU" sz="2600" dirty="0" smtClean="0"/>
              <a:t>, </a:t>
            </a:r>
            <a:r>
              <a:rPr lang="ru-RU" sz="2600" dirty="0" err="1" smtClean="0"/>
              <a:t>узагальнення</a:t>
            </a:r>
            <a:r>
              <a:rPr lang="ru-RU" sz="2600" dirty="0" smtClean="0"/>
              <a:t>. </a:t>
            </a:r>
          </a:p>
          <a:p>
            <a:pPr>
              <a:buNone/>
            </a:pPr>
            <a:endParaRPr lang="uk-UA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80724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Перша сходинка</a:t>
            </a:r>
          </a:p>
          <a:p>
            <a:pPr>
              <a:buNone/>
            </a:pPr>
            <a:r>
              <a:rPr lang="uk-UA" sz="4400" dirty="0" smtClean="0">
                <a:solidFill>
                  <a:srgbClr val="C00000"/>
                </a:solidFill>
              </a:rPr>
              <a:t>           </a:t>
            </a:r>
            <a:r>
              <a:rPr lang="uk-UA" sz="4400" b="1" dirty="0" smtClean="0">
                <a:solidFill>
                  <a:srgbClr val="C00000"/>
                </a:solidFill>
              </a:rPr>
              <a:t>“ВИБЕРИ МЕНЕ”</a:t>
            </a:r>
          </a:p>
          <a:p>
            <a:pPr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Не дивуйтеся! Цьому короткому етапу варто приділити увагу під час написання твору.</a:t>
            </a:r>
          </a:p>
          <a:p>
            <a:pPr>
              <a:buNone/>
            </a:pPr>
            <a:endParaRPr lang="uk-UA" sz="4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Тема вам запропонована –</a:t>
            </a:r>
          </a:p>
          <a:p>
            <a:pPr algn="ctr">
              <a:buNone/>
            </a:pPr>
            <a:r>
              <a:rPr lang="uk-UA" sz="4800" b="1" dirty="0" err="1" smtClean="0">
                <a:solidFill>
                  <a:schemeClr val="tx1">
                    <a:lumMod val="65000"/>
                  </a:schemeClr>
                </a:solidFill>
              </a:rPr>
              <a:t>“Що</a:t>
            </a:r>
            <a:r>
              <a:rPr lang="uk-UA" sz="4800" b="1" dirty="0" smtClean="0">
                <a:solidFill>
                  <a:schemeClr val="tx1">
                    <a:lumMod val="65000"/>
                  </a:schemeClr>
                </a:solidFill>
              </a:rPr>
              <a:t> означає бути здоровою людиною?”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715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Друга сходинка</a:t>
            </a:r>
          </a:p>
          <a:p>
            <a:pPr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“ЕВРИКА!”</a:t>
            </a:r>
          </a:p>
          <a:p>
            <a:pPr>
              <a:buNone/>
            </a:pPr>
            <a:endParaRPr lang="uk-UA" sz="4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</a:rPr>
              <a:t>Наступний крок – обрати думку, яку б ви хотіли довести чи спростувати у своєму творі.</a:t>
            </a:r>
          </a:p>
          <a:p>
            <a:pPr>
              <a:buNone/>
            </a:pPr>
            <a:endParaRPr lang="uk-UA" sz="4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None/>
            </a:pPr>
            <a:r>
              <a:rPr lang="uk-UA" sz="4400" b="1" dirty="0" smtClean="0">
                <a:solidFill>
                  <a:schemeClr val="tx1">
                    <a:lumMod val="85000"/>
                  </a:schemeClr>
                </a:solidFill>
              </a:rPr>
              <a:t>             Це ваша ТЕЗА!</a:t>
            </a:r>
          </a:p>
          <a:p>
            <a:pPr algn="ctr">
              <a:buNone/>
            </a:pPr>
            <a:r>
              <a:rPr lang="uk-UA" sz="4400" dirty="0" smtClean="0">
                <a:solidFill>
                  <a:schemeClr val="tx1">
                    <a:lumMod val="85000"/>
                  </a:schemeClr>
                </a:solidFill>
              </a:rPr>
              <a:t>(робота в парах)</a:t>
            </a:r>
            <a:endParaRPr lang="ru-RU" sz="4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77153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</a:schemeClr>
                </a:solidFill>
              </a:rPr>
              <a:t>Третя сходинка</a:t>
            </a:r>
          </a:p>
          <a:p>
            <a:pPr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     </a:t>
            </a:r>
            <a:r>
              <a:rPr lang="uk-UA" sz="4000" b="1" dirty="0" smtClean="0">
                <a:solidFill>
                  <a:srgbClr val="C00000"/>
                </a:solidFill>
              </a:rPr>
              <a:t>“ГОЛОВНЕ - РОЗПОЧАТИ”</a:t>
            </a:r>
          </a:p>
          <a:p>
            <a:pPr>
              <a:buNone/>
            </a:pP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Важливо, щоб початок був </a:t>
            </a:r>
            <a:r>
              <a:rPr lang="uk-UA" sz="3200" dirty="0" err="1" smtClean="0">
                <a:solidFill>
                  <a:schemeClr val="tx1">
                    <a:lumMod val="95000"/>
                  </a:schemeClr>
                </a:solidFill>
              </a:rPr>
              <a:t>пов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sz="3200" dirty="0" err="1" smtClean="0">
                <a:solidFill>
                  <a:schemeClr val="tx1">
                    <a:lumMod val="95000"/>
                  </a:schemeClr>
                </a:solidFill>
              </a:rPr>
              <a:t>язаний</a:t>
            </a: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</a:rPr>
              <a:t> із темою твору і привертав до неї увагу, наприклад:</a:t>
            </a:r>
          </a:p>
          <a:p>
            <a:pPr>
              <a:buNone/>
            </a:pP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“На</a:t>
            </a:r>
            <a:r>
              <a:rPr lang="uk-UA" sz="4000" i="1" dirty="0" smtClean="0">
                <a:solidFill>
                  <a:schemeClr val="tx1">
                    <a:lumMod val="75000"/>
                  </a:schemeClr>
                </a:solidFill>
              </a:rPr>
              <a:t> мою думку…”</a:t>
            </a:r>
          </a:p>
          <a:p>
            <a:pPr>
              <a:buNone/>
            </a:pP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“Моє</a:t>
            </a:r>
            <a:r>
              <a:rPr lang="uk-UA" sz="4000" i="1" dirty="0" smtClean="0">
                <a:solidFill>
                  <a:schemeClr val="tx1">
                    <a:lumMod val="75000"/>
                  </a:schemeClr>
                </a:solidFill>
              </a:rPr>
              <a:t> ставлення до…”</a:t>
            </a:r>
          </a:p>
          <a:p>
            <a:pPr>
              <a:buNone/>
            </a:pP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“Якось...”</a:t>
            </a:r>
            <a:endParaRPr lang="uk-UA" sz="40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“Пам</a:t>
            </a:r>
            <a:r>
              <a:rPr lang="en-US" sz="4000" i="1" dirty="0" smtClean="0">
                <a:solidFill>
                  <a:schemeClr val="tx1">
                    <a:lumMod val="75000"/>
                  </a:schemeClr>
                </a:solidFill>
              </a:rPr>
              <a:t>’</a:t>
            </a: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ятаю</a:t>
            </a:r>
            <a:r>
              <a:rPr lang="uk-UA" sz="4000" i="1" dirty="0" smtClean="0">
                <a:solidFill>
                  <a:schemeClr val="tx1">
                    <a:lumMod val="75000"/>
                  </a:schemeClr>
                </a:solidFill>
              </a:rPr>
              <a:t>…”</a:t>
            </a:r>
          </a:p>
          <a:p>
            <a:pPr>
              <a:buNone/>
            </a:pPr>
            <a:r>
              <a:rPr lang="uk-UA" sz="4000" i="1" dirty="0" smtClean="0">
                <a:solidFill>
                  <a:schemeClr val="tx1">
                    <a:lumMod val="75000"/>
                  </a:schemeClr>
                </a:solidFill>
              </a:rPr>
              <a:t>“Я часто задумувався про…”</a:t>
            </a:r>
          </a:p>
          <a:p>
            <a:pPr>
              <a:buNone/>
            </a:pPr>
            <a:r>
              <a:rPr lang="uk-UA" sz="4000" i="1" dirty="0" err="1" smtClean="0">
                <a:solidFill>
                  <a:schemeClr val="tx1">
                    <a:lumMod val="75000"/>
                  </a:schemeClr>
                </a:solidFill>
              </a:rPr>
              <a:t>“Сьогодні</a:t>
            </a:r>
            <a:r>
              <a:rPr lang="uk-UA" sz="4000" i="1" dirty="0" smtClean="0">
                <a:solidFill>
                  <a:schemeClr val="tx1">
                    <a:lumMod val="75000"/>
                  </a:schemeClr>
                </a:solidFill>
              </a:rPr>
              <a:t> важливим є…”</a:t>
            </a:r>
            <a:endParaRPr lang="ru-RU" sz="40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01068976">
  <a:themeElements>
    <a:clrScheme name="Тема Offic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TP001068976</AuthoringAssetId>
    <AssetId xmlns="145c5697-5eb5-440b-b2f1-a8273fb59250">TS001068976</AssetId>
  </documentManagement>
</p:properties>
</file>

<file path=customXml/itemProps1.xml><?xml version="1.0" encoding="utf-8"?>
<ds:datastoreItem xmlns:ds="http://schemas.openxmlformats.org/officeDocument/2006/customXml" ds:itemID="{ECCD92DC-6CA0-4E81-A256-472CD7A5264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D5EB084-6960-422B-BBB1-7C0940A2A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0C1B714-1E28-4FA0-8238-3BF509E038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5003F77-B75F-46AB-99B8-B4BDDC649E99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TS001068976</Template>
  <TotalTime>445</TotalTime>
  <Words>616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TS001068976</vt:lpstr>
      <vt:lpstr>РОЗВИТОК МОВЛЕННЯ</vt:lpstr>
      <vt:lpstr>Слайд 2</vt:lpstr>
      <vt:lpstr>Що таке твір?</vt:lpstr>
      <vt:lpstr>Слайд 4</vt:lpstr>
      <vt:lpstr>Слайд 5</vt:lpstr>
      <vt:lpstr>Рекомендації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2013-03-10T21:25:31Z</dcterms:created>
  <dcterms:modified xsi:type="dcterms:W3CDTF">2013-03-31T14:20:03Z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TS001068976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Azure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TP001068976</vt:lpwstr>
  </property>
  <property fmtid="{D5CDD505-2E9C-101B-9397-08002B2CF9AE}" pid="32" name="NumericAssetId">
    <vt:lpwstr/>
  </property>
  <property fmtid="{D5CDD505-2E9C-101B-9397-08002B2CF9AE}" pid="33" name="AppVer">
    <vt:lpwstr/>
  </property>
</Properties>
</file>