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2" r:id="rId10"/>
    <p:sldId id="265" r:id="rId11"/>
    <p:sldId id="266" r:id="rId12"/>
    <p:sldId id="281" r:id="rId13"/>
    <p:sldId id="275" r:id="rId14"/>
    <p:sldId id="276" r:id="rId15"/>
    <p:sldId id="267" r:id="rId16"/>
    <p:sldId id="268" r:id="rId17"/>
    <p:sldId id="277" r:id="rId18"/>
    <p:sldId id="269" r:id="rId19"/>
    <p:sldId id="270" r:id="rId20"/>
    <p:sldId id="271" r:id="rId21"/>
    <p:sldId id="272" r:id="rId22"/>
    <p:sldId id="282" r:id="rId23"/>
    <p:sldId id="273" r:id="rId24"/>
    <p:sldId id="274" r:id="rId25"/>
    <p:sldId id="280" r:id="rId2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990033"/>
    <a:srgbClr val="A5002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7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5123" name="Freeform 3"/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/>
              <a:ahLst/>
              <a:cxnLst>
                <a:cxn ang="0">
                  <a:pos x="335" y="0"/>
                </a:cxn>
                <a:cxn ang="0">
                  <a:pos x="333" y="1290"/>
                </a:cxn>
                <a:cxn ang="0">
                  <a:pos x="0" y="1290"/>
                </a:cxn>
                <a:cxn ang="0">
                  <a:pos x="6" y="3210"/>
                </a:cxn>
                <a:cxn ang="0">
                  <a:pos x="5550" y="3216"/>
                </a:cxn>
                <a:cxn ang="0">
                  <a:pos x="5550" y="0"/>
                </a:cxn>
                <a:cxn ang="0">
                  <a:pos x="335" y="0"/>
                </a:cxn>
                <a:cxn ang="0">
                  <a:pos x="335" y="0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5124" name="Freeform 4"/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5125" name="Freeform 5"/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126" name="Freeform 6"/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127" name="Freeform 7"/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5128" name="Freeform 8"/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uk-UA"/>
            </a:p>
          </p:txBody>
        </p:sp>
      </p:grpSp>
      <p:sp>
        <p:nvSpPr>
          <p:cNvPr id="5129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5130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131" name="Rectangle 11"/>
          <p:cNvSpPr>
            <a:spLocks noGrp="1" noChangeArrowheads="1"/>
          </p:cNvSpPr>
          <p:nvPr>
            <p:ph type="dt" sz="quarter" idx="2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ftr" sz="quarter" idx="3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F7D9FA1-A91A-41DA-9F0C-CF7A6BFEDCA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4C84EA-7D0F-4A0E-8509-AF2C6359088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9B9D28-7BD7-4346-A71D-4C9F9A1CBA4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EEE680-9D24-4639-B344-1AF91CD6AF7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789638-1641-44DB-81A3-639A0514C64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284072-721C-42FD-9954-944B79E1C81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4831C0-B744-4313-AA18-5C17433F4A4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48665F-EED6-41FF-B69F-26E2C1B0252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425F71-1438-4EEF-8B7D-409A30E7CF4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352152-457E-4DC2-8A4F-A79FE40DDA4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5D41FA-D882-46F4-8167-20D82101C1D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4099" name="Freeform 3"/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/>
              <a:ahLst/>
              <a:cxnLst>
                <a:cxn ang="0">
                  <a:pos x="330" y="1764"/>
                </a:cxn>
                <a:cxn ang="0">
                  <a:pos x="0" y="1764"/>
                </a:cxn>
                <a:cxn ang="0">
                  <a:pos x="0" y="3168"/>
                </a:cxn>
                <a:cxn ang="0">
                  <a:pos x="5550" y="3168"/>
                </a:cxn>
                <a:cxn ang="0">
                  <a:pos x="5550" y="0"/>
                </a:cxn>
                <a:cxn ang="0">
                  <a:pos x="330" y="0"/>
                </a:cxn>
                <a:cxn ang="0">
                  <a:pos x="330" y="1764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4101" name="Freeform 5"/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uk-UA"/>
            </a:p>
          </p:txBody>
        </p:sp>
        <p:sp>
          <p:nvSpPr>
            <p:cNvPr id="4102" name="Freeform 6"/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4103" name="Freeform 7"/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4104" name="Freeform 8"/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/>
              <a:ahLst/>
              <a:cxnLst>
                <a:cxn ang="0">
                  <a:pos x="0" y="1416"/>
                </a:cxn>
                <a:cxn ang="0">
                  <a:pos x="29" y="1416"/>
                </a:cxn>
                <a:cxn ang="0">
                  <a:pos x="28" y="24"/>
                </a:cxn>
                <a:cxn ang="0">
                  <a:pos x="0" y="0"/>
                </a:cxn>
                <a:cxn ang="0">
                  <a:pos x="0" y="1416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4105" name="Freeform 9"/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uk-UA"/>
            </a:p>
          </p:txBody>
        </p:sp>
        <p:sp>
          <p:nvSpPr>
            <p:cNvPr id="4106" name="Freeform 10"/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uk-UA"/>
            </a:p>
          </p:txBody>
        </p:sp>
      </p:grpSp>
      <p:sp>
        <p:nvSpPr>
          <p:cNvPr id="41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CFA07288-6041-4133-B396-E42CAA645DB9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4110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111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1700213"/>
            <a:ext cx="7791450" cy="3036887"/>
          </a:xfrm>
        </p:spPr>
        <p:txBody>
          <a:bodyPr/>
          <a:lstStyle/>
          <a:p>
            <a:pPr algn="ctr"/>
            <a:r>
              <a:rPr lang="uk-UA"/>
              <a:t>Сучасні педагогічні технології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8313" y="244475"/>
            <a:ext cx="8374062" cy="1744663"/>
          </a:xfrm>
        </p:spPr>
        <p:txBody>
          <a:bodyPr/>
          <a:lstStyle/>
          <a:p>
            <a:pPr algn="ctr"/>
            <a:r>
              <a:rPr lang="uk-UA" sz="4000"/>
              <a:t>Класифікація педагогічних технологій  за В.Гузєєвим</a:t>
            </a:r>
            <a:r>
              <a:rPr lang="ru-RU" sz="4000"/>
              <a:t> </a:t>
            </a:r>
          </a:p>
        </p:txBody>
      </p:sp>
      <p:sp>
        <p:nvSpPr>
          <p:cNvPr id="1536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95288" y="1905000"/>
            <a:ext cx="8450262" cy="4476750"/>
          </a:xfrm>
          <a:gradFill rotWithShape="1">
            <a:gsLst>
              <a:gs pos="0">
                <a:srgbClr val="990033">
                  <a:gamma/>
                  <a:shade val="46275"/>
                  <a:invGamma/>
                </a:srgbClr>
              </a:gs>
              <a:gs pos="50000">
                <a:srgbClr val="990033"/>
              </a:gs>
              <a:gs pos="100000">
                <a:srgbClr val="990033">
                  <a:gamma/>
                  <a:shade val="46275"/>
                  <a:invGamma/>
                </a:srgbClr>
              </a:gs>
            </a:gsLst>
            <a:lin ang="5400000" scaled="1"/>
          </a:gradFill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uk-UA" sz="3600" b="1"/>
              <a:t>1. Універсальні, які використовують при викладанні будь-якого предмету; </a:t>
            </a:r>
          </a:p>
          <a:p>
            <a:pPr>
              <a:buFont typeface="Wingdings" pitchFamily="2" charset="2"/>
              <a:buNone/>
            </a:pPr>
            <a:r>
              <a:rPr lang="uk-UA" sz="3600" b="1"/>
              <a:t>2. Обмежені – при викладанні кількох предметів; </a:t>
            </a:r>
          </a:p>
          <a:p>
            <a:pPr>
              <a:buFont typeface="Wingdings" pitchFamily="2" charset="2"/>
              <a:buNone/>
            </a:pPr>
            <a:r>
              <a:rPr lang="uk-UA" sz="3600" b="1"/>
              <a:t>3. Специфічні – для одного-двох предметів.</a:t>
            </a:r>
            <a:r>
              <a:rPr lang="uk-UA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44475"/>
            <a:ext cx="8385175" cy="1096963"/>
          </a:xfrm>
        </p:spPr>
        <p:txBody>
          <a:bodyPr/>
          <a:lstStyle/>
          <a:p>
            <a:r>
              <a:rPr lang="uk-UA" sz="4000"/>
              <a:t>Класифікація педагогічних технологій  за Г.К.Селевко</a:t>
            </a:r>
            <a:endParaRPr lang="ru-RU" sz="4000"/>
          </a:p>
        </p:txBody>
      </p:sp>
      <p:sp>
        <p:nvSpPr>
          <p:cNvPr id="1638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23850" y="1484313"/>
            <a:ext cx="8521700" cy="5257800"/>
          </a:xfrm>
          <a:gradFill rotWithShape="1">
            <a:gsLst>
              <a:gs pos="0">
                <a:srgbClr val="A50021"/>
              </a:gs>
              <a:gs pos="100000">
                <a:srgbClr val="A50021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</p:spPr>
        <p:txBody>
          <a:bodyPr/>
          <a:lstStyle/>
          <a:p>
            <a:pPr>
              <a:lnSpc>
                <a:spcPct val="80000"/>
              </a:lnSpc>
            </a:pPr>
            <a:r>
              <a:rPr lang="uk-UA" sz="2400" b="1"/>
              <a:t>За рівнем застосування </a:t>
            </a:r>
          </a:p>
          <a:p>
            <a:pPr>
              <a:lnSpc>
                <a:spcPct val="80000"/>
              </a:lnSpc>
            </a:pPr>
            <a:r>
              <a:rPr lang="uk-UA" sz="2400" b="1"/>
              <a:t>За філософською основою</a:t>
            </a:r>
          </a:p>
          <a:p>
            <a:pPr>
              <a:lnSpc>
                <a:spcPct val="80000"/>
              </a:lnSpc>
            </a:pPr>
            <a:r>
              <a:rPr lang="uk-UA" sz="2400" b="1"/>
              <a:t>За ведучим фактором психічного розвитку</a:t>
            </a:r>
          </a:p>
          <a:p>
            <a:pPr>
              <a:lnSpc>
                <a:spcPct val="80000"/>
              </a:lnSpc>
            </a:pPr>
            <a:r>
              <a:rPr lang="uk-UA" sz="2400" b="1"/>
              <a:t>За науковою концепцією засвоєння досвіду</a:t>
            </a:r>
          </a:p>
          <a:p>
            <a:pPr>
              <a:lnSpc>
                <a:spcPct val="80000"/>
              </a:lnSpc>
            </a:pPr>
            <a:r>
              <a:rPr lang="uk-UA" sz="2400" b="1"/>
              <a:t>За орієнтацією на особистісні структури</a:t>
            </a:r>
          </a:p>
          <a:p>
            <a:pPr>
              <a:lnSpc>
                <a:spcPct val="80000"/>
              </a:lnSpc>
            </a:pPr>
            <a:r>
              <a:rPr lang="uk-UA" sz="2400" b="1"/>
              <a:t>За характером змісту та структури </a:t>
            </a:r>
          </a:p>
          <a:p>
            <a:pPr>
              <a:lnSpc>
                <a:spcPct val="80000"/>
              </a:lnSpc>
            </a:pPr>
            <a:r>
              <a:rPr lang="uk-UA" sz="2400" b="1"/>
              <a:t>За організаційними формами </a:t>
            </a:r>
          </a:p>
          <a:p>
            <a:pPr>
              <a:lnSpc>
                <a:spcPct val="80000"/>
              </a:lnSpc>
            </a:pPr>
            <a:r>
              <a:rPr lang="uk-UA" sz="2400" b="1"/>
              <a:t>За типом управління пізнавальною діяльністю </a:t>
            </a:r>
          </a:p>
          <a:p>
            <a:pPr>
              <a:lnSpc>
                <a:spcPct val="80000"/>
              </a:lnSpc>
            </a:pPr>
            <a:r>
              <a:rPr lang="uk-UA" sz="2400" b="1"/>
              <a:t>За позицією дитини в освітньому процесі </a:t>
            </a:r>
          </a:p>
          <a:p>
            <a:pPr>
              <a:lnSpc>
                <a:spcPct val="80000"/>
              </a:lnSpc>
            </a:pPr>
            <a:r>
              <a:rPr lang="uk-UA" sz="2400" b="1"/>
              <a:t>За домінуючим методом </a:t>
            </a:r>
          </a:p>
          <a:p>
            <a:pPr>
              <a:lnSpc>
                <a:spcPct val="80000"/>
              </a:lnSpc>
            </a:pPr>
            <a:r>
              <a:rPr lang="uk-UA" sz="2400" b="1"/>
              <a:t>За напрямком модернізації існуючої традиційної системи</a:t>
            </a:r>
          </a:p>
          <a:p>
            <a:pPr>
              <a:lnSpc>
                <a:spcPct val="80000"/>
              </a:lnSpc>
            </a:pPr>
            <a:r>
              <a:rPr lang="uk-UA" sz="2400" b="1"/>
              <a:t>За напрямком модернізації існуючої традиційної системи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44475"/>
            <a:ext cx="8385175" cy="6353175"/>
          </a:xfrm>
        </p:spPr>
        <p:txBody>
          <a:bodyPr/>
          <a:lstStyle/>
          <a:p>
            <a:pPr algn="ctr"/>
            <a:r>
              <a:rPr lang="uk-UA" sz="4000"/>
              <a:t>Інтерактивні технології навчання – </a:t>
            </a:r>
            <a:br>
              <a:rPr lang="uk-UA" sz="4000"/>
            </a:br>
            <a:r>
              <a:rPr lang="uk-UA" sz="4000"/>
              <a:t>це така організація процесу навчання, у якому учню неможливо не приймати участь – в колективному, взаємодоповнюючому, заснованому на взаємодії всіх його учасників процесу навчального пізнання.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50825" y="244475"/>
            <a:ext cx="8591550" cy="6424613"/>
          </a:xfrm>
        </p:spPr>
        <p:txBody>
          <a:bodyPr/>
          <a:lstStyle/>
          <a:p>
            <a:pPr algn="ctr"/>
            <a:r>
              <a:rPr lang="uk-UA"/>
              <a:t>Мета інтерактивного навчання – </a:t>
            </a:r>
            <a:br>
              <a:rPr lang="uk-UA"/>
            </a:br>
            <a:r>
              <a:rPr lang="uk-UA" sz="3600"/>
              <a:t>створювання комфортних умов навчання, при яких учень відчуває свою успішність, свою інтелектуальну досконалість, що робить продуктивним сам освітній процес.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50825" y="244475"/>
            <a:ext cx="8591550" cy="6424613"/>
          </a:xfrm>
          <a:gradFill rotWithShape="1">
            <a:gsLst>
              <a:gs pos="0">
                <a:srgbClr val="800000"/>
              </a:gs>
              <a:gs pos="100000">
                <a:srgbClr val="800000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</p:spPr>
        <p:txBody>
          <a:bodyPr/>
          <a:lstStyle/>
          <a:p>
            <a:pPr algn="ctr"/>
            <a:r>
              <a:rPr lang="uk-UA" sz="2800"/>
              <a:t>Суть інтерактивного навчання полягає у тому, що навчальний процес відбувається за умови постійної, активної взаємодії всіх учнів. Це базується на співпраці, взаємо - навчанні: вчитель – учень, учень – учень. При цьому вчитель і учень – рівноправні, рівнозначні суб’єкти навчання. Інтерактивна взаємодія виключає домінування одного учасника навчального процесу над іншим, однієї </a:t>
            </a:r>
            <a:r>
              <a:rPr lang="uk-UA" sz="2400"/>
              <a:t>думки над іншою. Під час такого спілкування учні вчаться бути демократичними, спілкуватися з іншими людьми, критично мислити, приймати обґрунтовані рішення.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8313" y="244475"/>
            <a:ext cx="8374062" cy="1023938"/>
          </a:xfrm>
        </p:spPr>
        <p:txBody>
          <a:bodyPr/>
          <a:lstStyle/>
          <a:p>
            <a:pPr algn="ctr"/>
            <a:r>
              <a:rPr lang="uk-UA" sz="4000"/>
              <a:t>В основі інтерактивного навчання лежать принципи:</a:t>
            </a:r>
            <a:r>
              <a:rPr lang="ru-RU" sz="4000"/>
              <a:t> </a:t>
            </a:r>
          </a:p>
        </p:txBody>
      </p:sp>
      <p:sp>
        <p:nvSpPr>
          <p:cNvPr id="1741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250825" y="1484313"/>
            <a:ext cx="8594725" cy="5113337"/>
          </a:xfrm>
          <a:gradFill rotWithShape="1">
            <a:gsLst>
              <a:gs pos="0">
                <a:srgbClr val="A50021">
                  <a:gamma/>
                  <a:shade val="46275"/>
                  <a:invGamma/>
                </a:srgbClr>
              </a:gs>
              <a:gs pos="50000">
                <a:srgbClr val="A50021"/>
              </a:gs>
              <a:gs pos="100000">
                <a:srgbClr val="A50021">
                  <a:gamma/>
                  <a:shade val="46275"/>
                  <a:invGamma/>
                </a:srgbClr>
              </a:gs>
            </a:gsLst>
            <a:lin ang="5400000" scaled="1"/>
          </a:gradFill>
        </p:spPr>
        <p:txBody>
          <a:bodyPr/>
          <a:lstStyle/>
          <a:p>
            <a:pPr>
              <a:lnSpc>
                <a:spcPct val="90000"/>
              </a:lnSpc>
            </a:pPr>
            <a:r>
              <a:rPr lang="uk-UA" sz="2400" b="1"/>
              <a:t>безпосередньої участі кожного учасника занять, що зобов'язує вчителя (організатора навчального процесу) зробити кожного учасника занять активним шукачем шляхів і засобів вирішення тієї чи іншої проблеми;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uk-UA" sz="2400" b="1"/>
          </a:p>
          <a:p>
            <a:pPr>
              <a:lnSpc>
                <a:spcPct val="90000"/>
              </a:lnSpc>
            </a:pPr>
            <a:r>
              <a:rPr lang="uk-UA" sz="2400" b="1"/>
              <a:t>взаємного інформаційного, духовного збагачення. При цьому організовується навчальний процес таким чином, щоб учасники його мали можливість обмінятися життєвим досвідом, одержаною інформацією;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uk-UA" sz="2400" b="1"/>
          </a:p>
          <a:p>
            <a:pPr>
              <a:lnSpc>
                <a:spcPct val="90000"/>
              </a:lnSpc>
            </a:pPr>
            <a:r>
              <a:rPr lang="uk-UA" sz="2400" b="1"/>
              <a:t>особистісно орієнтованого навчання.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23850" y="244475"/>
            <a:ext cx="8518525" cy="808038"/>
          </a:xfrm>
        </p:spPr>
        <p:txBody>
          <a:bodyPr/>
          <a:lstStyle/>
          <a:p>
            <a:pPr algn="ctr"/>
            <a:r>
              <a:rPr lang="uk-UA" sz="2800"/>
              <a:t>Основні переваги інтерактивних технологій навчання</a:t>
            </a:r>
            <a:r>
              <a:rPr lang="ru-RU" sz="4000"/>
              <a:t> </a:t>
            </a:r>
          </a:p>
        </p:txBody>
      </p:sp>
      <p:sp>
        <p:nvSpPr>
          <p:cNvPr id="1843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23850" y="1196975"/>
            <a:ext cx="8521700" cy="5472113"/>
          </a:xfrm>
          <a:gradFill rotWithShape="1">
            <a:gsLst>
              <a:gs pos="0">
                <a:srgbClr val="A50021"/>
              </a:gs>
              <a:gs pos="100000">
                <a:srgbClr val="A50021">
                  <a:gamma/>
                  <a:shade val="46275"/>
                  <a:invGamma/>
                </a:srgbClr>
              </a:gs>
            </a:gsLst>
            <a:path path="shape">
              <a:fillToRect l="50000" t="50000" r="50000" b="50000"/>
            </a:path>
          </a:gradFill>
        </p:spPr>
        <p:txBody>
          <a:bodyPr/>
          <a:lstStyle/>
          <a:p>
            <a:pPr>
              <a:lnSpc>
                <a:spcPct val="80000"/>
              </a:lnSpc>
            </a:pPr>
            <a:r>
              <a:rPr lang="uk-UA" sz="1800" b="1"/>
              <a:t>Інтерактивні технології дозволяють забезпечити глибину вивчення змісту. Учні освоюють усі рівні пізнання (знання, розуміння, застосування, аналіз, синтез, оцінка). </a:t>
            </a:r>
          </a:p>
          <a:p>
            <a:pPr>
              <a:lnSpc>
                <a:spcPct val="80000"/>
              </a:lnSpc>
            </a:pPr>
            <a:endParaRPr lang="uk-UA" sz="1800" b="1"/>
          </a:p>
          <a:p>
            <a:pPr>
              <a:lnSpc>
                <a:spcPct val="80000"/>
              </a:lnSpc>
            </a:pPr>
            <a:r>
              <a:rPr lang="uk-UA" sz="1800" b="1"/>
              <a:t>Вчитель отримує можливість диференційованого підходу до учнів із спеціальними потребами – особистісними та інтелектуальними. </a:t>
            </a:r>
          </a:p>
          <a:p>
            <a:pPr>
              <a:lnSpc>
                <a:spcPct val="80000"/>
              </a:lnSpc>
            </a:pPr>
            <a:endParaRPr lang="uk-UA" sz="1800" b="1"/>
          </a:p>
          <a:p>
            <a:pPr>
              <a:lnSpc>
                <a:spcPct val="80000"/>
              </a:lnSpc>
            </a:pPr>
            <a:r>
              <a:rPr lang="uk-UA" sz="1800" b="1"/>
              <a:t>Змінюється роль учнів: вони приймають важливі рішення щодо процесу навчання, розвивають комунікативні вміння і навички, організаційні здібності. </a:t>
            </a:r>
          </a:p>
          <a:p>
            <a:pPr>
              <a:lnSpc>
                <a:spcPct val="80000"/>
              </a:lnSpc>
            </a:pPr>
            <a:endParaRPr lang="uk-UA" sz="1800" b="1"/>
          </a:p>
          <a:p>
            <a:pPr>
              <a:lnSpc>
                <a:spcPct val="80000"/>
              </a:lnSpc>
            </a:pPr>
            <a:r>
              <a:rPr lang="uk-UA" sz="1800" b="1"/>
              <a:t>.Основним джерелом мотивації навчання стає інтерес самого учня, (відбувається перехід від зовнішньої мотивації (оцінка) до внутрішньої (потреба знань)). </a:t>
            </a:r>
          </a:p>
          <a:p>
            <a:pPr>
              <a:lnSpc>
                <a:spcPct val="80000"/>
              </a:lnSpc>
            </a:pPr>
            <a:endParaRPr lang="uk-UA" sz="1800" b="1"/>
          </a:p>
          <a:p>
            <a:pPr>
              <a:lnSpc>
                <a:spcPct val="80000"/>
              </a:lnSpc>
            </a:pPr>
            <a:r>
              <a:rPr lang="uk-UA" sz="1800" b="1"/>
              <a:t>Значно підвищується роль особистості педагога: він менше часу витрачає на вирішення проблем з дисципліною, педагог сильніше розкривається перед учнями як лідер, організатор.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uk-UA" sz="1800" b="1"/>
          </a:p>
          <a:p>
            <a:pPr>
              <a:lnSpc>
                <a:spcPct val="80000"/>
              </a:lnSpc>
            </a:pPr>
            <a:r>
              <a:rPr lang="uk-UA" sz="1800" b="1"/>
              <a:t>Учні, які отримують власний досвід вчителювання, з нової точки зору дивляться на навчально-виховний процес, на роль вчителя і учня у ньому.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95288" y="244475"/>
            <a:ext cx="8447087" cy="6424613"/>
          </a:xfrm>
        </p:spPr>
        <p:txBody>
          <a:bodyPr/>
          <a:lstStyle/>
          <a:p>
            <a:pPr algn="ctr"/>
            <a:r>
              <a:rPr lang="uk-UA" sz="3600"/>
              <a:t>Застосування інтерактивного навчання здійснюється шляхом використання фронтальних та кооперативних форм організації навчальної діяльності учнів, інтерактивних ігор та методів, що сприяють навчанню вміння дискутувати.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50825" y="244475"/>
            <a:ext cx="8591550" cy="1671638"/>
          </a:xfrm>
        </p:spPr>
        <p:txBody>
          <a:bodyPr/>
          <a:lstStyle/>
          <a:p>
            <a:pPr algn="ctr"/>
            <a:r>
              <a:rPr lang="uk-UA" sz="3200"/>
              <a:t>Класифікація інтерактивних вправ</a:t>
            </a:r>
            <a:br>
              <a:rPr lang="uk-UA" sz="3200"/>
            </a:br>
            <a:r>
              <a:rPr lang="uk-UA" sz="3200"/>
              <a:t/>
            </a:r>
            <a:br>
              <a:rPr lang="uk-UA" sz="3200"/>
            </a:br>
            <a:r>
              <a:rPr lang="uk-UA" sz="2400"/>
              <a:t>1. Інтерактивні технології кооперативного навчання</a:t>
            </a:r>
          </a:p>
        </p:txBody>
      </p:sp>
      <p:sp>
        <p:nvSpPr>
          <p:cNvPr id="1945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95288" y="2276475"/>
            <a:ext cx="8294687" cy="4191000"/>
          </a:xfrm>
          <a:gradFill rotWithShape="1">
            <a:gsLst>
              <a:gs pos="0">
                <a:srgbClr val="800000">
                  <a:gamma/>
                  <a:shade val="46275"/>
                  <a:invGamma/>
                </a:srgbClr>
              </a:gs>
              <a:gs pos="50000">
                <a:srgbClr val="800000"/>
              </a:gs>
              <a:gs pos="100000">
                <a:srgbClr val="800000">
                  <a:gamma/>
                  <a:shade val="46275"/>
                  <a:invGamma/>
                </a:srgbClr>
              </a:gs>
            </a:gsLst>
            <a:lin ang="5400000" scaled="1"/>
          </a:gradFill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uk-UA" b="1"/>
              <a:t>1.1. робота в парах, </a:t>
            </a:r>
          </a:p>
          <a:p>
            <a:pPr>
              <a:buFont typeface="Wingdings" pitchFamily="2" charset="2"/>
              <a:buNone/>
            </a:pPr>
            <a:r>
              <a:rPr lang="uk-UA" b="1"/>
              <a:t>1.2. ротаційні (змінювані) трійки, </a:t>
            </a:r>
          </a:p>
          <a:p>
            <a:pPr>
              <a:buFont typeface="Wingdings" pitchFamily="2" charset="2"/>
              <a:buNone/>
            </a:pPr>
            <a:r>
              <a:rPr lang="uk-UA" b="1"/>
              <a:t>1.3. два – чотири – всі разом, </a:t>
            </a:r>
          </a:p>
          <a:p>
            <a:pPr>
              <a:buFont typeface="Wingdings" pitchFamily="2" charset="2"/>
              <a:buNone/>
            </a:pPr>
            <a:r>
              <a:rPr lang="uk-UA" b="1"/>
              <a:t>1.4. карусель, </a:t>
            </a:r>
          </a:p>
          <a:p>
            <a:pPr>
              <a:buFont typeface="Wingdings" pitchFamily="2" charset="2"/>
              <a:buNone/>
            </a:pPr>
            <a:r>
              <a:rPr lang="uk-UA" b="1"/>
              <a:t>1.5. робота в малих групах, </a:t>
            </a:r>
          </a:p>
          <a:p>
            <a:pPr>
              <a:buFont typeface="Wingdings" pitchFamily="2" charset="2"/>
              <a:buNone/>
            </a:pPr>
            <a:r>
              <a:rPr lang="uk-UA" b="1"/>
              <a:t>1.6. акваріум.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44475"/>
            <a:ext cx="8385175" cy="592138"/>
          </a:xfrm>
        </p:spPr>
        <p:txBody>
          <a:bodyPr/>
          <a:lstStyle/>
          <a:p>
            <a:pPr algn="ctr"/>
            <a:r>
              <a:rPr lang="ru-RU" sz="2400"/>
              <a:t>2. </a:t>
            </a:r>
            <a:r>
              <a:rPr lang="uk-UA" sz="2400"/>
              <a:t>Технології колективно-групового навчання</a:t>
            </a:r>
          </a:p>
        </p:txBody>
      </p:sp>
      <p:sp>
        <p:nvSpPr>
          <p:cNvPr id="2048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467545" y="981075"/>
            <a:ext cx="8136904" cy="5473700"/>
          </a:xfrm>
          <a:gradFill rotWithShape="1">
            <a:gsLst>
              <a:gs pos="0">
                <a:srgbClr val="800000">
                  <a:gamma/>
                  <a:shade val="46275"/>
                  <a:invGamma/>
                </a:srgbClr>
              </a:gs>
              <a:gs pos="50000">
                <a:srgbClr val="800000"/>
              </a:gs>
              <a:gs pos="100000">
                <a:srgbClr val="800000">
                  <a:gamma/>
                  <a:shade val="46275"/>
                  <a:invGamma/>
                </a:srgbClr>
              </a:gs>
            </a:gsLst>
            <a:lin ang="5400000" scaled="1"/>
          </a:gradFill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uk-UA" sz="2000" b="1" dirty="0"/>
              <a:t>2.1. обговорення проблеми в загальному колі, </a:t>
            </a:r>
          </a:p>
          <a:p>
            <a:pPr>
              <a:lnSpc>
                <a:spcPct val="80000"/>
              </a:lnSpc>
            </a:pPr>
            <a:endParaRPr lang="uk-UA" sz="2000" b="1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uk-UA" sz="2000" b="1" dirty="0"/>
              <a:t>2.2. мікрофон, </a:t>
            </a:r>
          </a:p>
          <a:p>
            <a:pPr>
              <a:lnSpc>
                <a:spcPct val="80000"/>
              </a:lnSpc>
            </a:pPr>
            <a:endParaRPr lang="uk-UA" sz="2000" b="1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uk-UA" sz="2000" b="1" dirty="0"/>
              <a:t>2.3. незакінчені речення, </a:t>
            </a:r>
          </a:p>
          <a:p>
            <a:pPr>
              <a:lnSpc>
                <a:spcPct val="80000"/>
              </a:lnSpc>
            </a:pPr>
            <a:endParaRPr lang="uk-UA" sz="2000" b="1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uk-UA" sz="2000" b="1" dirty="0"/>
              <a:t>2.4. мозковий штурм, </a:t>
            </a:r>
          </a:p>
          <a:p>
            <a:pPr>
              <a:lnSpc>
                <a:spcPct val="80000"/>
              </a:lnSpc>
            </a:pPr>
            <a:endParaRPr lang="uk-UA" sz="2000" b="1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uk-UA" sz="2000" b="1" dirty="0"/>
              <a:t>2.5. навчаючи – учусь, </a:t>
            </a:r>
          </a:p>
          <a:p>
            <a:pPr>
              <a:lnSpc>
                <a:spcPct val="80000"/>
              </a:lnSpc>
            </a:pPr>
            <a:endParaRPr lang="uk-UA" sz="2000" b="1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uk-UA" sz="2000" b="1" dirty="0"/>
              <a:t>2.6. ажурна пилка, </a:t>
            </a:r>
          </a:p>
          <a:p>
            <a:pPr>
              <a:lnSpc>
                <a:spcPct val="80000"/>
              </a:lnSpc>
            </a:pPr>
            <a:endParaRPr lang="uk-UA" sz="2000" b="1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uk-UA" sz="2000" b="1" dirty="0"/>
              <a:t>2.7. аналіз ситуації, </a:t>
            </a:r>
          </a:p>
          <a:p>
            <a:pPr>
              <a:lnSpc>
                <a:spcPct val="80000"/>
              </a:lnSpc>
            </a:pPr>
            <a:endParaRPr lang="uk-UA" sz="2000" b="1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uk-UA" sz="2000" b="1" dirty="0"/>
              <a:t>2.8. вирішення проблем, </a:t>
            </a:r>
          </a:p>
          <a:p>
            <a:pPr>
              <a:lnSpc>
                <a:spcPct val="80000"/>
              </a:lnSpc>
            </a:pPr>
            <a:endParaRPr lang="uk-UA" sz="2000" b="1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uk-UA" sz="2000" b="1" dirty="0"/>
              <a:t>2.9. дерево рішень.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23850" y="244475"/>
            <a:ext cx="8518525" cy="4768850"/>
          </a:xfrm>
        </p:spPr>
        <p:txBody>
          <a:bodyPr/>
          <a:lstStyle/>
          <a:p>
            <a:pPr algn="ctr"/>
            <a:r>
              <a:rPr lang="ru-RU" sz="3200" b="0"/>
              <a:t>План</a:t>
            </a:r>
            <a:r>
              <a:rPr lang="ru-RU" sz="2800" b="0"/>
              <a:t/>
            </a:r>
            <a:br>
              <a:rPr lang="ru-RU" sz="2800" b="0"/>
            </a:br>
            <a:r>
              <a:rPr lang="ru-RU" sz="2800" b="0"/>
              <a:t/>
            </a:r>
            <a:br>
              <a:rPr lang="ru-RU" sz="2800" b="0"/>
            </a:br>
            <a:r>
              <a:rPr lang="uk-UA" sz="2800" b="0"/>
              <a:t>1. Історія виникнення технологічного підходу в освіті. </a:t>
            </a:r>
            <a:br>
              <a:rPr lang="uk-UA" sz="2800" b="0"/>
            </a:br>
            <a:r>
              <a:rPr lang="uk-UA" sz="2800" b="0"/>
              <a:t>2. Освітні і педагогічні </a:t>
            </a:r>
            <a:br>
              <a:rPr lang="uk-UA" sz="2800" b="0"/>
            </a:br>
            <a:r>
              <a:rPr lang="uk-UA" sz="2800" b="0"/>
              <a:t>технології. </a:t>
            </a:r>
            <a:br>
              <a:rPr lang="uk-UA" sz="2800" b="0"/>
            </a:br>
            <a:r>
              <a:rPr lang="uk-UA" sz="2800" b="0"/>
              <a:t>3. Технологія і методика. </a:t>
            </a:r>
            <a:br>
              <a:rPr lang="uk-UA" sz="2800" b="0"/>
            </a:br>
            <a:r>
              <a:rPr lang="uk-UA" sz="2800" b="0"/>
              <a:t>4. Теоретичні основи педагогічної технології. </a:t>
            </a:r>
            <a:br>
              <a:rPr lang="uk-UA" sz="2800" b="0"/>
            </a:br>
            <a:r>
              <a:rPr lang="uk-UA" sz="2800" b="0"/>
              <a:t>5. Класифікація педагогічних технологій.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50825" y="244475"/>
            <a:ext cx="8591550" cy="447675"/>
          </a:xfrm>
        </p:spPr>
        <p:txBody>
          <a:bodyPr/>
          <a:lstStyle/>
          <a:p>
            <a:r>
              <a:rPr lang="uk-UA" sz="2800"/>
              <a:t>3. Технології ситуативного моделювання</a:t>
            </a:r>
          </a:p>
        </p:txBody>
      </p:sp>
      <p:sp>
        <p:nvSpPr>
          <p:cNvPr id="2150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611560" y="1052736"/>
            <a:ext cx="7920880" cy="4896544"/>
          </a:xfrm>
          <a:gradFill rotWithShape="1">
            <a:gsLst>
              <a:gs pos="0">
                <a:srgbClr val="800000">
                  <a:gamma/>
                  <a:shade val="46275"/>
                  <a:invGamma/>
                </a:srgbClr>
              </a:gs>
              <a:gs pos="50000">
                <a:srgbClr val="800000"/>
              </a:gs>
              <a:gs pos="100000">
                <a:srgbClr val="800000">
                  <a:gamma/>
                  <a:shade val="46275"/>
                  <a:invGamma/>
                </a:srgbClr>
              </a:gs>
            </a:gsLst>
            <a:lin ang="5400000" scaled="1"/>
          </a:gradFill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uk-UA" b="1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uk-UA" b="1" dirty="0" smtClean="0"/>
              <a:t>3.1</a:t>
            </a:r>
            <a:r>
              <a:rPr lang="uk-UA" b="1" dirty="0"/>
              <a:t>. симуляції або імітаційні ігри, </a:t>
            </a:r>
          </a:p>
          <a:p>
            <a:pPr>
              <a:lnSpc>
                <a:spcPct val="90000"/>
              </a:lnSpc>
            </a:pPr>
            <a:endParaRPr lang="uk-UA" b="1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uk-UA" b="1" dirty="0"/>
              <a:t>3.2. спрощене судове слухання, </a:t>
            </a:r>
          </a:p>
          <a:p>
            <a:pPr>
              <a:lnSpc>
                <a:spcPct val="90000"/>
              </a:lnSpc>
            </a:pPr>
            <a:endParaRPr lang="uk-UA" b="1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uk-UA" b="1" dirty="0"/>
              <a:t>3.3. громадські слухання, </a:t>
            </a:r>
          </a:p>
          <a:p>
            <a:pPr>
              <a:lnSpc>
                <a:spcPct val="90000"/>
              </a:lnSpc>
            </a:pPr>
            <a:endParaRPr lang="uk-UA" b="1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uk-UA" b="1" dirty="0"/>
              <a:t>3.4. розігрування ситуацій за ролями</a:t>
            </a:r>
            <a:r>
              <a:rPr lang="ru-RU" b="1" dirty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07950" y="244475"/>
            <a:ext cx="8734425" cy="736600"/>
          </a:xfrm>
        </p:spPr>
        <p:txBody>
          <a:bodyPr/>
          <a:lstStyle/>
          <a:p>
            <a:pPr algn="ctr"/>
            <a:r>
              <a:rPr lang="uk-UA" sz="2800"/>
              <a:t>4. Технології опрацювання дискусійних питань</a:t>
            </a:r>
          </a:p>
        </p:txBody>
      </p:sp>
      <p:sp>
        <p:nvSpPr>
          <p:cNvPr id="2253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683568" y="1196975"/>
            <a:ext cx="7704856" cy="5040337"/>
          </a:xfrm>
          <a:gradFill rotWithShape="1">
            <a:gsLst>
              <a:gs pos="0">
                <a:srgbClr val="800000">
                  <a:gamma/>
                  <a:shade val="46275"/>
                  <a:invGamma/>
                </a:srgbClr>
              </a:gs>
              <a:gs pos="50000">
                <a:srgbClr val="800000"/>
              </a:gs>
              <a:gs pos="100000">
                <a:srgbClr val="800000">
                  <a:gamma/>
                  <a:shade val="46275"/>
                  <a:invGamma/>
                </a:srgbClr>
              </a:gs>
            </a:gsLst>
            <a:lin ang="5400000" scaled="1"/>
          </a:gradFill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uk-UA" sz="2000" b="1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uk-UA" sz="2000" b="1" dirty="0" smtClean="0"/>
              <a:t>4.1</a:t>
            </a:r>
            <a:r>
              <a:rPr lang="uk-UA" sz="2000" b="1" dirty="0"/>
              <a:t>. метод ПРЕС, </a:t>
            </a:r>
          </a:p>
          <a:p>
            <a:pPr>
              <a:lnSpc>
                <a:spcPct val="80000"/>
              </a:lnSpc>
            </a:pPr>
            <a:endParaRPr lang="uk-UA" sz="2000" b="1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uk-UA" sz="2000" b="1" dirty="0"/>
              <a:t>4.2. займи позицію, </a:t>
            </a:r>
          </a:p>
          <a:p>
            <a:pPr>
              <a:lnSpc>
                <a:spcPct val="80000"/>
              </a:lnSpc>
            </a:pPr>
            <a:endParaRPr lang="uk-UA" sz="2000" b="1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uk-UA" sz="2000" b="1" dirty="0"/>
              <a:t>4.3. зміни позицію, </a:t>
            </a:r>
          </a:p>
          <a:p>
            <a:pPr>
              <a:lnSpc>
                <a:spcPct val="80000"/>
              </a:lnSpc>
            </a:pPr>
            <a:endParaRPr lang="uk-UA" sz="2000" b="1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uk-UA" sz="2000" b="1" dirty="0"/>
              <a:t>4.4. неперервна шкала думок, </a:t>
            </a:r>
          </a:p>
          <a:p>
            <a:pPr>
              <a:lnSpc>
                <a:spcPct val="80000"/>
              </a:lnSpc>
            </a:pPr>
            <a:endParaRPr lang="uk-UA" sz="2000" b="1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uk-UA" sz="2000" b="1" dirty="0"/>
              <a:t>4.5. дискусія, </a:t>
            </a:r>
          </a:p>
          <a:p>
            <a:pPr>
              <a:lnSpc>
                <a:spcPct val="80000"/>
              </a:lnSpc>
            </a:pPr>
            <a:endParaRPr lang="uk-UA" sz="2000" b="1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uk-UA" sz="2000" b="1" dirty="0"/>
              <a:t>4.6. дискусія в стилі телевізійного </a:t>
            </a:r>
            <a:r>
              <a:rPr lang="uk-UA" sz="2000" b="1" dirty="0" err="1"/>
              <a:t>ток-шоу</a:t>
            </a:r>
            <a:r>
              <a:rPr lang="uk-UA" sz="2000" b="1" dirty="0"/>
              <a:t>, </a:t>
            </a:r>
          </a:p>
          <a:p>
            <a:pPr>
              <a:lnSpc>
                <a:spcPct val="80000"/>
              </a:lnSpc>
            </a:pPr>
            <a:endParaRPr lang="uk-UA" sz="2000" b="1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uk-UA" sz="2000" b="1" dirty="0"/>
              <a:t>4.7. оцінювальна дискусія, </a:t>
            </a:r>
          </a:p>
          <a:p>
            <a:pPr>
              <a:lnSpc>
                <a:spcPct val="80000"/>
              </a:lnSpc>
            </a:pPr>
            <a:endParaRPr lang="uk-UA" sz="2000" b="1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uk-UA" sz="2000" b="1" dirty="0"/>
              <a:t>4.8. дебати.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sz="2000"/>
              <a:t>Технологій інтерактивного навчання існує величезна кількість. Кожний вчитель може самостійно  вигадувати нові форми роботи із класом</a:t>
            </a:r>
          </a:p>
        </p:txBody>
      </p:sp>
      <p:sp>
        <p:nvSpPr>
          <p:cNvPr id="3277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23850" y="1484313"/>
            <a:ext cx="8521700" cy="511333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uk-UA" sz="2000" b="1">
                <a:solidFill>
                  <a:srgbClr val="800000"/>
                </a:solidFill>
              </a:rPr>
              <a:t>Карусель</a:t>
            </a:r>
            <a:r>
              <a:rPr lang="uk-UA" sz="2000" b="1"/>
              <a:t>, коли утворюється два кільця: внутрішнє й зовнішнє. Внутрішнє кільце – це сидячі нерухомо учні, а внутрішнє – учні через кожні 30 секунд змінюються. Таким чином, вони встигають проговорити за кілька хвилин декілька тем і постаратися переконати у своїй правоті співрозмовника. </a:t>
            </a:r>
          </a:p>
          <a:p>
            <a:pPr>
              <a:lnSpc>
                <a:spcPct val="80000"/>
              </a:lnSpc>
            </a:pPr>
            <a:endParaRPr lang="uk-UA" sz="2000" b="1"/>
          </a:p>
          <a:p>
            <a:pPr>
              <a:lnSpc>
                <a:spcPct val="80000"/>
              </a:lnSpc>
            </a:pPr>
            <a:r>
              <a:rPr lang="uk-UA" sz="2000" b="1">
                <a:solidFill>
                  <a:srgbClr val="800000"/>
                </a:solidFill>
              </a:rPr>
              <a:t>Технологія Акваріум</a:t>
            </a:r>
            <a:r>
              <a:rPr lang="uk-UA" sz="2000" b="1"/>
              <a:t> полягає в тім, що декілька учнів розігрують ситуацію в колі, а інші  спостерігають і аналізують. </a:t>
            </a:r>
          </a:p>
          <a:p>
            <a:pPr>
              <a:lnSpc>
                <a:spcPct val="80000"/>
              </a:lnSpc>
            </a:pPr>
            <a:endParaRPr lang="uk-UA" sz="2000" b="1"/>
          </a:p>
          <a:p>
            <a:pPr>
              <a:lnSpc>
                <a:spcPct val="80000"/>
              </a:lnSpc>
            </a:pPr>
            <a:r>
              <a:rPr lang="uk-UA" sz="2000" b="1">
                <a:solidFill>
                  <a:srgbClr val="800000"/>
                </a:solidFill>
              </a:rPr>
              <a:t>Дерево рішень</a:t>
            </a:r>
            <a:r>
              <a:rPr lang="uk-UA" sz="2000" b="1"/>
              <a:t> - клас ділиться на 3 або 4 групи з однаковою кількістю учнів. Кожна група обговорює питання й робить записі на своєму «дереві» (аркуш ватману), потім групи міняються місцями і дописують  на деревах сусідів свої ідеї.</a:t>
            </a:r>
          </a:p>
          <a:p>
            <a:pPr>
              <a:lnSpc>
                <a:spcPct val="80000"/>
              </a:lnSpc>
            </a:pPr>
            <a:endParaRPr lang="uk-UA" sz="2000" b="1"/>
          </a:p>
          <a:p>
            <a:pPr>
              <a:lnSpc>
                <a:spcPct val="80000"/>
              </a:lnSpc>
            </a:pPr>
            <a:r>
              <a:rPr lang="uk-UA" sz="2000" b="1">
                <a:solidFill>
                  <a:srgbClr val="800000"/>
                </a:solidFill>
              </a:rPr>
              <a:t>Займи позицію.</a:t>
            </a:r>
            <a:r>
              <a:rPr lang="uk-UA" sz="2000" b="1"/>
              <a:t> Зачитується яке-небудь ствердження і учні повинні підійти до плаката зі словом «ТАК» або «НІ». Бажано, щоб вони пояснили свою позицію.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uk-UA" sz="2000" b="1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44475"/>
            <a:ext cx="8385175" cy="1096963"/>
          </a:xfrm>
        </p:spPr>
        <p:txBody>
          <a:bodyPr/>
          <a:lstStyle/>
          <a:p>
            <a:pPr algn="ctr"/>
            <a:r>
              <a:rPr lang="uk-UA" sz="2800"/>
              <a:t>Структура уроків при застосуванні інтерактивних методів</a:t>
            </a:r>
            <a:r>
              <a:rPr lang="ru-RU" sz="4000"/>
              <a:t> </a:t>
            </a:r>
          </a:p>
        </p:txBody>
      </p:sp>
      <p:sp>
        <p:nvSpPr>
          <p:cNvPr id="2355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23850" y="1412875"/>
            <a:ext cx="8569325" cy="5256213"/>
          </a:xfrm>
          <a:solidFill>
            <a:srgbClr val="800000"/>
          </a:solidFill>
        </p:spPr>
        <p:txBody>
          <a:bodyPr/>
          <a:lstStyle/>
          <a:p>
            <a:pPr>
              <a:lnSpc>
                <a:spcPct val="80000"/>
              </a:lnSpc>
            </a:pPr>
            <a:r>
              <a:rPr lang="uk-UA" sz="1600" b="1"/>
              <a:t> 1. Мотивація </a:t>
            </a:r>
          </a:p>
          <a:p>
            <a:pPr>
              <a:lnSpc>
                <a:spcPct val="80000"/>
              </a:lnSpc>
            </a:pPr>
            <a:endParaRPr lang="uk-UA" sz="1600" b="1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uk-UA" sz="1600" b="1"/>
              <a:t>Мета цього етапу — сфокусувати увагу учнів на проблемі й викликати інтерес до теми. Прийомами навчання можуть бути питання, цитата, коротка історія, невеличке завдання і т. ін. Займає не більш 5 % часу заняття. </a:t>
            </a:r>
          </a:p>
          <a:p>
            <a:pPr>
              <a:lnSpc>
                <a:spcPct val="80000"/>
              </a:lnSpc>
            </a:pPr>
            <a:endParaRPr lang="uk-UA" sz="1600" b="1"/>
          </a:p>
          <a:p>
            <a:pPr>
              <a:lnSpc>
                <a:spcPct val="80000"/>
              </a:lnSpc>
            </a:pPr>
            <a:r>
              <a:rPr lang="uk-UA" sz="1600" b="1"/>
              <a:t>2. Оголошення, представлення теми та очікування результатів </a:t>
            </a:r>
          </a:p>
          <a:p>
            <a:pPr>
              <a:lnSpc>
                <a:spcPct val="80000"/>
              </a:lnSpc>
            </a:pPr>
            <a:endParaRPr lang="uk-UA" sz="1600" b="1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uk-UA" sz="1600" b="1"/>
              <a:t>Мета — забезпечити розуміння учнями змісту їхньої діяльності, тобто того, чого вони повинні досягти в результаті уроку і чого від них очікує вчитель. Часом буває доцільно залучити до визначення очікуваних результатів усіх учасників заняття (5 % часу). </a:t>
            </a:r>
          </a:p>
          <a:p>
            <a:pPr>
              <a:lnSpc>
                <a:spcPct val="80000"/>
              </a:lnSpc>
            </a:pPr>
            <a:endParaRPr lang="uk-UA" sz="1600" b="1"/>
          </a:p>
          <a:p>
            <a:pPr>
              <a:lnSpc>
                <a:spcPct val="80000"/>
              </a:lnSpc>
            </a:pPr>
            <a:r>
              <a:rPr lang="uk-UA" sz="1600" b="1"/>
              <a:t>3. Надання необхідної інформації </a:t>
            </a:r>
          </a:p>
          <a:p>
            <a:pPr>
              <a:lnSpc>
                <a:spcPct val="80000"/>
              </a:lnSpc>
            </a:pPr>
            <a:endParaRPr lang="uk-UA" sz="1600" b="1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uk-UA" sz="1600" b="1"/>
              <a:t>Мета — дати учням достатньо інформації для того, щоб на її основі виконувати практичні завдання. Це може бути міні-лекція, читання роздаткового матеріалу, виконання домашнього завдання. З метою економії часу можлива інформація в письмовому вигляді для попереднього (домашнього) вивчення. Наприклад, деякі уроки побудовані таким чином, що в книзі учня є інформація, достатня для виконання завдань: з нею ознайомлюються до початку уроку. На самому уроці вчитель може ще раз звернути на неї увагу, особливо на практичні поради, якщо необхідно — прокоментувати терміни або організувати невеличке опитування (10% часу заняття)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23850" y="188913"/>
            <a:ext cx="8510588" cy="6480175"/>
          </a:xfrm>
          <a:gradFill rotWithShape="1">
            <a:gsLst>
              <a:gs pos="0">
                <a:srgbClr val="800000">
                  <a:gamma/>
                  <a:shade val="46275"/>
                  <a:invGamma/>
                </a:srgbClr>
              </a:gs>
              <a:gs pos="50000">
                <a:srgbClr val="800000"/>
              </a:gs>
              <a:gs pos="100000">
                <a:srgbClr val="800000">
                  <a:gamma/>
                  <a:shade val="46275"/>
                  <a:invGamma/>
                </a:srgbClr>
              </a:gs>
            </a:gsLst>
            <a:lin ang="5400000" scaled="1"/>
          </a:gradFill>
        </p:spPr>
        <p:txBody>
          <a:bodyPr/>
          <a:lstStyle/>
          <a:p>
            <a:pPr>
              <a:lnSpc>
                <a:spcPct val="80000"/>
              </a:lnSpc>
            </a:pPr>
            <a:r>
              <a:rPr lang="uk-UA" sz="1800" b="1"/>
              <a:t>4. Інтерактивна вправа — центральна частина заняття </a:t>
            </a:r>
          </a:p>
          <a:p>
            <a:pPr>
              <a:lnSpc>
                <a:spcPct val="80000"/>
              </a:lnSpc>
            </a:pPr>
            <a:endParaRPr lang="uk-UA" sz="1800" b="1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uk-UA" sz="1800" b="1"/>
              <a:t>Мета — практичне освоєння матеріалу, досягнення поставлених цілей уроку.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uk-UA" sz="1800" b="1"/>
              <a:t>Послідовність проведення цього етапу така: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uk-UA" sz="1800" b="1"/>
              <a:t>1. Інструктування — вчитель розповідає учасникам про цілі вправи, про правила, послідовність дій і кількість часу на виконання завдань; запитує, чи все зрозуміло учасникам.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uk-UA" sz="1800" b="1"/>
              <a:t>2. Об'єднання в групи, розподіл ролей.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uk-UA" sz="1800" b="1"/>
              <a:t>3. Виконання завдання, під час якого вчитель виступає як організатор, помічник, намагаючись надати учасникам максимум можливостей для самостійної роботи і навчання один з одним.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uk-UA" sz="1800" b="1"/>
              <a:t>4. Презентація результатів виконання вправи. Інтерактивна частина заняття займає близько 60 % його часу. </a:t>
            </a:r>
          </a:p>
          <a:p>
            <a:pPr>
              <a:lnSpc>
                <a:spcPct val="80000"/>
              </a:lnSpc>
            </a:pPr>
            <a:endParaRPr lang="uk-UA" sz="1800" b="1"/>
          </a:p>
          <a:p>
            <a:pPr>
              <a:lnSpc>
                <a:spcPct val="80000"/>
              </a:lnSpc>
            </a:pPr>
            <a:r>
              <a:rPr lang="uk-UA" sz="1800" b="1"/>
              <a:t>5. Підбиття підсумків, оцінювання результатів уроку </a:t>
            </a:r>
          </a:p>
          <a:p>
            <a:pPr>
              <a:lnSpc>
                <a:spcPct val="80000"/>
              </a:lnSpc>
            </a:pPr>
            <a:endParaRPr lang="uk-UA" sz="1800" b="1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uk-UA" sz="1800" b="1"/>
              <a:t>Мета — усвідомлення того, що було зроблено на уроці, чи досягнуто поставлених цілей, як можна застосувати отримане на уроці в майбутньому. Підбиття підсумків бажано проводити у формі питань: що нового дізналися? яких навичок набули? наскільки це може бути корисно в житті? Крім того, можна задати питання із проведення самого уроку: що було найбільш вдале, що ще сподобалося, що слід змінити в майбутньому. Важливо, щоб самі учні змогли сформулювати відповіді на всі питання. Для опрацювання результатів бажано лишити до 20 % часу уроку.</a:t>
            </a:r>
            <a:r>
              <a:rPr lang="ru-RU" sz="1800"/>
              <a:t> </a:t>
            </a:r>
          </a:p>
          <a:p>
            <a:pPr>
              <a:lnSpc>
                <a:spcPct val="80000"/>
              </a:lnSpc>
            </a:pPr>
            <a:endParaRPr lang="ru-RU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23850" y="244475"/>
            <a:ext cx="8518525" cy="6424613"/>
          </a:xfrm>
        </p:spPr>
        <p:txBody>
          <a:bodyPr/>
          <a:lstStyle/>
          <a:p>
            <a:pPr algn="ctr"/>
            <a:r>
              <a:rPr lang="uk-UA" sz="2400"/>
              <a:t>На практиці необхідно використовувати інтерактивні форми в цілому, або ж взявши елементи, які більш доцільні до певного класу. Саме інтерактивні методи дають змогу створювати навчальне середовище, в якому теорія і практика засвоюються одночасно, а це надає змогу учням формувати характер, розвивати світогляд, логічне мислення, зв’язне мовлення; формувати критичне мислення; виявляти і реалізувати індивідуальні можливості. При цьому навчально-виховний процес організовується так, що учні шукають зв’язок між новими та вже отриманими знаннями; приймають альтернативні рішення, мають змогу зробити "відкриття”, формують свої власні ідеї та думки за допомогою різноманітних засобів; навчаються співробітництву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23850" y="244475"/>
            <a:ext cx="8518525" cy="6208713"/>
          </a:xfrm>
        </p:spPr>
        <p:txBody>
          <a:bodyPr/>
          <a:lstStyle/>
          <a:p>
            <a:pPr algn="ctr"/>
            <a:r>
              <a:rPr lang="uk-UA" sz="3600"/>
              <a:t>Термін “технологія” походить від грецького Techne- мистецтво, і logos -наука, </a:t>
            </a:r>
            <a:br>
              <a:rPr lang="uk-UA" sz="3600"/>
            </a:br>
            <a:r>
              <a:rPr lang="uk-UA" sz="3600"/>
              <a:t>вчення. </a:t>
            </a:r>
            <a:br>
              <a:rPr lang="uk-UA" sz="3600"/>
            </a:br>
            <a:r>
              <a:rPr lang="uk-UA" sz="3600"/>
              <a:t>Тобто “технологія” - це наука про майстерність, мистецтво здійснювати </a:t>
            </a:r>
            <a:br>
              <a:rPr lang="uk-UA" sz="3600"/>
            </a:br>
            <a:r>
              <a:rPr lang="uk-UA" sz="3600"/>
              <a:t>виробничий процес.</a:t>
            </a:r>
            <a:r>
              <a:rPr lang="ru-RU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50825" y="244475"/>
            <a:ext cx="8591550" cy="6424613"/>
          </a:xfrm>
        </p:spPr>
        <p:txBody>
          <a:bodyPr/>
          <a:lstStyle/>
          <a:p>
            <a:r>
              <a:rPr lang="uk-UA" sz="2400" b="0"/>
              <a:t>М.В.Кларін: </a:t>
            </a:r>
            <a:br>
              <a:rPr lang="uk-UA" sz="2400" b="0"/>
            </a:br>
            <a:r>
              <a:rPr lang="uk-UA" sz="2400" b="0"/>
              <a:t/>
            </a:r>
            <a:br>
              <a:rPr lang="uk-UA" sz="2400" b="0"/>
            </a:br>
            <a:r>
              <a:rPr lang="uk-UA" sz="2400" b="0"/>
              <a:t>Педагогічна технологія означає системну сукупність і порядок функціонування всіх </a:t>
            </a:r>
            <a:br>
              <a:rPr lang="uk-UA" sz="2400" b="0"/>
            </a:br>
            <a:r>
              <a:rPr lang="uk-UA" sz="2400" b="0"/>
              <a:t>особистісних, інструментальних і методолічних засобів, використовуваних для </a:t>
            </a:r>
            <a:br>
              <a:rPr lang="uk-UA" sz="2400" b="0"/>
            </a:br>
            <a:r>
              <a:rPr lang="uk-UA" sz="2400" b="0"/>
              <a:t>досягнення педагогічної мети. </a:t>
            </a:r>
            <a:br>
              <a:rPr lang="uk-UA" sz="2400" b="0"/>
            </a:br>
            <a:r>
              <a:rPr lang="uk-UA" sz="2400" b="0"/>
              <a:t/>
            </a:r>
            <a:br>
              <a:rPr lang="uk-UA" sz="2400" b="0"/>
            </a:br>
            <a:r>
              <a:rPr lang="uk-UA" sz="2400" b="0"/>
              <a:t> </a:t>
            </a:r>
            <a:br>
              <a:rPr lang="uk-UA" sz="2400" b="0"/>
            </a:br>
            <a:r>
              <a:rPr lang="uk-UA" sz="2400" b="0"/>
              <a:t>За визначенням ЮНЕСКО:</a:t>
            </a:r>
            <a:br>
              <a:rPr lang="uk-UA" sz="2400" b="0"/>
            </a:br>
            <a:r>
              <a:rPr lang="uk-UA" sz="2400" b="0"/>
              <a:t/>
            </a:r>
            <a:br>
              <a:rPr lang="uk-UA" sz="2400" b="0"/>
            </a:br>
            <a:r>
              <a:rPr lang="uk-UA" sz="2400" b="0"/>
              <a:t>“Педагогічна технологія - це системний метод створення, застосування і </a:t>
            </a:r>
            <a:br>
              <a:rPr lang="uk-UA" sz="2400" b="0"/>
            </a:br>
            <a:r>
              <a:rPr lang="uk-UA" sz="2400" b="0"/>
              <a:t>визначення всього процесу викладання і засвоєння знань з урахуванням технічних і </a:t>
            </a:r>
            <a:br>
              <a:rPr lang="uk-UA" sz="2400" b="0"/>
            </a:br>
            <a:r>
              <a:rPr lang="uk-UA" sz="2400" b="0"/>
              <a:t>людських ресурсів в їх взаємодії, які ставлять своїм завданням оптимізацію форм </a:t>
            </a:r>
            <a:br>
              <a:rPr lang="uk-UA" sz="2400" b="0"/>
            </a:br>
            <a:r>
              <a:rPr lang="uk-UA" sz="2400" b="0"/>
              <a:t>освіти”.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rrowheads="1"/>
          </p:cNvSpPr>
          <p:nvPr>
            <p:ph type="title"/>
          </p:nvPr>
        </p:nvSpPr>
        <p:spPr>
          <a:solidFill>
            <a:srgbClr val="800000"/>
          </a:solidFill>
        </p:spPr>
        <p:txBody>
          <a:bodyPr/>
          <a:lstStyle/>
          <a:p>
            <a:r>
              <a:rPr lang="uk-UA" sz="2800"/>
              <a:t>Поняття “педагогічна технологія” (за Г.К.Селевко) представимо 3 аспектами</a:t>
            </a:r>
            <a:r>
              <a:rPr lang="ru-RU" sz="2800"/>
              <a:t>:</a:t>
            </a:r>
          </a:p>
        </p:txBody>
      </p:sp>
      <p:sp>
        <p:nvSpPr>
          <p:cNvPr id="1024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95288" y="1905000"/>
            <a:ext cx="8450262" cy="4619625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400"/>
              <a:t>1) </a:t>
            </a:r>
            <a:r>
              <a:rPr lang="uk-UA" sz="2400"/>
              <a:t>науковим: педагогічна технологія - це частина педагогічної науки, яка вивчає, розробляє цілі, зміст і методи навчання та проектує педагогічні процеси; </a:t>
            </a:r>
          </a:p>
          <a:p>
            <a:pPr>
              <a:lnSpc>
                <a:spcPct val="90000"/>
              </a:lnSpc>
            </a:pPr>
            <a:endParaRPr lang="uk-UA" sz="24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uk-UA" sz="2400"/>
              <a:t>2) процесуально-описовими: алгоритм, сукупність цілей, змісту і засобів для досягнення запланованих результатів навчання; </a:t>
            </a:r>
          </a:p>
          <a:p>
            <a:pPr>
              <a:lnSpc>
                <a:spcPct val="90000"/>
              </a:lnSpc>
            </a:pPr>
            <a:endParaRPr lang="uk-UA" sz="240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uk-UA" sz="2400"/>
              <a:t>3) процесуально-дієвим: як технологічний процес, функціонування всіх  особистих, інструментальних, методологічних, педагогічних засобів.</a:t>
            </a:r>
            <a:r>
              <a:rPr lang="ru-RU" sz="2400"/>
              <a:t>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44475"/>
            <a:ext cx="8385175" cy="1023938"/>
          </a:xfrm>
          <a:solidFill>
            <a:srgbClr val="800000"/>
          </a:solidFill>
        </p:spPr>
        <p:txBody>
          <a:bodyPr/>
          <a:lstStyle/>
          <a:p>
            <a:pPr algn="ctr"/>
            <a:r>
              <a:rPr lang="uk-UA" sz="2800"/>
              <a:t>Співвідношення понять “освітня технологія” і “педагогічна технологія</a:t>
            </a:r>
            <a:r>
              <a:rPr lang="uk-UA" sz="3200"/>
              <a:t>”</a:t>
            </a:r>
          </a:p>
        </p:txBody>
      </p:sp>
      <p:sp>
        <p:nvSpPr>
          <p:cNvPr id="1126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23850" y="1557338"/>
            <a:ext cx="8521700" cy="51847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uk-UA" sz="2400"/>
              <a:t>Поняття “освітня технологія” вживається тоді, коли мова йде про загальну стратегію розвитку освітнього простору взагалі. </a:t>
            </a:r>
          </a:p>
          <a:p>
            <a:pPr>
              <a:lnSpc>
                <a:spcPct val="80000"/>
              </a:lnSpc>
            </a:pPr>
            <a:endParaRPr lang="uk-UA" sz="2400"/>
          </a:p>
          <a:p>
            <a:pPr>
              <a:lnSpc>
                <a:spcPct val="80000"/>
              </a:lnSpc>
            </a:pPr>
            <a:r>
              <a:rPr lang="uk-UA" sz="2400"/>
              <a:t>Педагогічна технологія відображає тактику реалізації освітніх технологій в певних умовах навчання. Їй притаманні загальні риси реалізації педагогічного процесу незалежно від навчального предмету (технологія модульного, проективного, індивідуального навчання, рівневої диференціації...) </a:t>
            </a:r>
          </a:p>
          <a:p>
            <a:pPr>
              <a:lnSpc>
                <a:spcPct val="80000"/>
              </a:lnSpc>
            </a:pPr>
            <a:endParaRPr lang="uk-UA" sz="2400"/>
          </a:p>
          <a:p>
            <a:pPr>
              <a:lnSpc>
                <a:spcPct val="80000"/>
              </a:lnSpc>
            </a:pPr>
            <a:r>
              <a:rPr lang="uk-UA" sz="2400"/>
              <a:t>“Технологія навчання” - поняття близьке, але не тотожне педагогічним технологіям, оскільки воно відображає шлях освоєння конкретного навчального матеріалу в межах визначеного предмета.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44475"/>
            <a:ext cx="8385175" cy="808038"/>
          </a:xfrm>
        </p:spPr>
        <p:txBody>
          <a:bodyPr/>
          <a:lstStyle/>
          <a:p>
            <a:pPr algn="ctr"/>
            <a:r>
              <a:rPr lang="uk-UA" sz="2400"/>
              <a:t>Ієрархія і взаємозв’язок понять «технологія» в педагогіці</a:t>
            </a: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3276600" y="1125538"/>
            <a:ext cx="2519363" cy="10080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uk-UA" sz="2800" b="1">
                <a:solidFill>
                  <a:srgbClr val="A50021"/>
                </a:solidFill>
              </a:rPr>
              <a:t>Освітні </a:t>
            </a:r>
          </a:p>
          <a:p>
            <a:pPr algn="ctr"/>
            <a:r>
              <a:rPr lang="uk-UA" sz="2800" b="1">
                <a:solidFill>
                  <a:srgbClr val="A50021"/>
                </a:solidFill>
              </a:rPr>
              <a:t>технології</a:t>
            </a:r>
            <a:endParaRPr lang="ru-RU" sz="2800" b="1">
              <a:solidFill>
                <a:srgbClr val="A50021"/>
              </a:solidFill>
            </a:endParaRP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3276600" y="2636838"/>
            <a:ext cx="2519363" cy="10080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uk-UA" sz="2800" b="1">
                <a:solidFill>
                  <a:srgbClr val="A50021"/>
                </a:solidFill>
              </a:rPr>
              <a:t>Педагогічні  </a:t>
            </a:r>
          </a:p>
          <a:p>
            <a:pPr algn="ctr"/>
            <a:r>
              <a:rPr lang="uk-UA" sz="2800" b="1">
                <a:solidFill>
                  <a:srgbClr val="A50021"/>
                </a:solidFill>
              </a:rPr>
              <a:t>технології</a:t>
            </a:r>
            <a:endParaRPr lang="ru-RU" sz="2800" b="1">
              <a:solidFill>
                <a:srgbClr val="A50021"/>
              </a:solidFill>
            </a:endParaRP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323850" y="4365625"/>
            <a:ext cx="2519363" cy="10080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uk-UA" sz="2800" b="1">
                <a:solidFill>
                  <a:srgbClr val="A50021"/>
                </a:solidFill>
              </a:rPr>
              <a:t>Навчальні </a:t>
            </a:r>
          </a:p>
          <a:p>
            <a:pPr algn="ctr"/>
            <a:r>
              <a:rPr lang="uk-UA" sz="2800" b="1">
                <a:solidFill>
                  <a:srgbClr val="A50021"/>
                </a:solidFill>
              </a:rPr>
              <a:t>технології</a:t>
            </a:r>
            <a:endParaRPr lang="ru-RU" sz="2800" b="1">
              <a:solidFill>
                <a:srgbClr val="A50021"/>
              </a:solidFill>
            </a:endParaRPr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3276600" y="4365625"/>
            <a:ext cx="2519363" cy="10080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uk-UA" sz="2800" b="1">
                <a:solidFill>
                  <a:srgbClr val="A50021"/>
                </a:solidFill>
              </a:rPr>
              <a:t>Виховні </a:t>
            </a:r>
          </a:p>
          <a:p>
            <a:pPr algn="ctr"/>
            <a:r>
              <a:rPr lang="uk-UA" sz="2800" b="1">
                <a:solidFill>
                  <a:srgbClr val="A50021"/>
                </a:solidFill>
              </a:rPr>
              <a:t>технології</a:t>
            </a:r>
            <a:endParaRPr lang="ru-RU" sz="2800" b="1">
              <a:solidFill>
                <a:srgbClr val="A50021"/>
              </a:solidFill>
            </a:endParaRPr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6227763" y="4365625"/>
            <a:ext cx="2519362" cy="10080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uk-UA" sz="2800" b="1">
                <a:solidFill>
                  <a:srgbClr val="A50021"/>
                </a:solidFill>
              </a:rPr>
              <a:t>Технології </a:t>
            </a:r>
          </a:p>
          <a:p>
            <a:pPr algn="ctr"/>
            <a:r>
              <a:rPr lang="uk-UA" sz="2800" b="1">
                <a:solidFill>
                  <a:srgbClr val="A50021"/>
                </a:solidFill>
              </a:rPr>
              <a:t>управління</a:t>
            </a:r>
            <a:endParaRPr lang="ru-RU" sz="2800" b="1">
              <a:solidFill>
                <a:srgbClr val="A50021"/>
              </a:solidFill>
            </a:endParaRPr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>
            <a:off x="4500563" y="2133600"/>
            <a:ext cx="0" cy="5032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uk-UA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>
            <a:off x="4500563" y="3644900"/>
            <a:ext cx="0" cy="7207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uk-UA"/>
          </a:p>
        </p:txBody>
      </p:sp>
      <p:sp>
        <p:nvSpPr>
          <p:cNvPr id="13323" name="Line 11"/>
          <p:cNvSpPr>
            <a:spLocks noChangeShapeType="1"/>
          </p:cNvSpPr>
          <p:nvPr/>
        </p:nvSpPr>
        <p:spPr bwMode="auto">
          <a:xfrm>
            <a:off x="2843213" y="4868863"/>
            <a:ext cx="4333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uk-UA"/>
          </a:p>
        </p:txBody>
      </p:sp>
      <p:sp>
        <p:nvSpPr>
          <p:cNvPr id="13324" name="Line 12"/>
          <p:cNvSpPr>
            <a:spLocks noChangeShapeType="1"/>
          </p:cNvSpPr>
          <p:nvPr/>
        </p:nvSpPr>
        <p:spPr bwMode="auto">
          <a:xfrm>
            <a:off x="5795963" y="4868863"/>
            <a:ext cx="4333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uk-UA"/>
          </a:p>
        </p:txBody>
      </p:sp>
      <p:sp>
        <p:nvSpPr>
          <p:cNvPr id="13325" name="Line 13"/>
          <p:cNvSpPr>
            <a:spLocks noChangeShapeType="1"/>
          </p:cNvSpPr>
          <p:nvPr/>
        </p:nvSpPr>
        <p:spPr bwMode="auto">
          <a:xfrm flipH="1">
            <a:off x="1547813" y="1700213"/>
            <a:ext cx="1728787" cy="26654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uk-UA"/>
          </a:p>
        </p:txBody>
      </p:sp>
      <p:sp>
        <p:nvSpPr>
          <p:cNvPr id="13326" name="Line 14"/>
          <p:cNvSpPr>
            <a:spLocks noChangeShapeType="1"/>
          </p:cNvSpPr>
          <p:nvPr/>
        </p:nvSpPr>
        <p:spPr bwMode="auto">
          <a:xfrm>
            <a:off x="5795963" y="1700213"/>
            <a:ext cx="1728787" cy="26654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uk-UA"/>
          </a:p>
        </p:txBody>
      </p:sp>
      <p:sp>
        <p:nvSpPr>
          <p:cNvPr id="13327" name="Line 15"/>
          <p:cNvSpPr>
            <a:spLocks noChangeShapeType="1"/>
          </p:cNvSpPr>
          <p:nvPr/>
        </p:nvSpPr>
        <p:spPr bwMode="auto">
          <a:xfrm flipH="1">
            <a:off x="2339975" y="3141663"/>
            <a:ext cx="936625" cy="12239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uk-UA"/>
          </a:p>
        </p:txBody>
      </p:sp>
      <p:sp>
        <p:nvSpPr>
          <p:cNvPr id="13328" name="Line 16"/>
          <p:cNvSpPr>
            <a:spLocks noChangeShapeType="1"/>
          </p:cNvSpPr>
          <p:nvPr/>
        </p:nvSpPr>
        <p:spPr bwMode="auto">
          <a:xfrm>
            <a:off x="5795963" y="3141663"/>
            <a:ext cx="863600" cy="12239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/>
              <a:t> </a:t>
            </a:r>
            <a:r>
              <a:rPr lang="uk-UA" sz="3200"/>
              <a:t>Змістовий взаємозв’язок понять педагогічної технології</a:t>
            </a:r>
          </a:p>
        </p:txBody>
      </p:sp>
      <p:sp>
        <p:nvSpPr>
          <p:cNvPr id="1433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6227763" y="2133600"/>
            <a:ext cx="2689225" cy="3887788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uk-UA" sz="2800"/>
              <a:t>1 – освітні технології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uk-UA" sz="2800"/>
              <a:t>2 – педагогічні технології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uk-UA" sz="2800"/>
              <a:t>3 – технології навчання (виховання, управління)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uk-UA" sz="2800"/>
              <a:t>4 –педагогічна техніка</a:t>
            </a:r>
            <a:r>
              <a:rPr lang="ru-RU" sz="2000"/>
              <a:t> </a:t>
            </a:r>
          </a:p>
        </p:txBody>
      </p:sp>
      <p:sp>
        <p:nvSpPr>
          <p:cNvPr id="14340" name="Oval 4"/>
          <p:cNvSpPr>
            <a:spLocks noChangeArrowheads="1"/>
          </p:cNvSpPr>
          <p:nvPr/>
        </p:nvSpPr>
        <p:spPr bwMode="auto">
          <a:xfrm>
            <a:off x="250825" y="1700213"/>
            <a:ext cx="5257800" cy="50419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uk-UA" sz="3200" b="1">
                <a:solidFill>
                  <a:srgbClr val="A50021"/>
                </a:solidFill>
              </a:rPr>
              <a:t>1</a:t>
            </a:r>
            <a:endParaRPr lang="ru-RU" sz="3200" b="1">
              <a:solidFill>
                <a:srgbClr val="A50021"/>
              </a:solidFill>
            </a:endParaRPr>
          </a:p>
        </p:txBody>
      </p:sp>
      <p:sp>
        <p:nvSpPr>
          <p:cNvPr id="14341" name="Oval 5"/>
          <p:cNvSpPr>
            <a:spLocks noChangeArrowheads="1"/>
          </p:cNvSpPr>
          <p:nvPr/>
        </p:nvSpPr>
        <p:spPr bwMode="auto">
          <a:xfrm>
            <a:off x="1331913" y="2349500"/>
            <a:ext cx="3816350" cy="37433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uk-UA" sz="3200" b="1">
                <a:solidFill>
                  <a:srgbClr val="A50021"/>
                </a:solidFill>
              </a:rPr>
              <a:t>2</a:t>
            </a:r>
            <a:endParaRPr lang="ru-RU" sz="3200" b="1">
              <a:solidFill>
                <a:srgbClr val="A50021"/>
              </a:solidFill>
            </a:endParaRPr>
          </a:p>
        </p:txBody>
      </p:sp>
      <p:sp>
        <p:nvSpPr>
          <p:cNvPr id="14342" name="Oval 6"/>
          <p:cNvSpPr>
            <a:spLocks noChangeArrowheads="1"/>
          </p:cNvSpPr>
          <p:nvPr/>
        </p:nvSpPr>
        <p:spPr bwMode="auto">
          <a:xfrm>
            <a:off x="2195513" y="2781300"/>
            <a:ext cx="2736850" cy="295275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uk-UA" sz="3200" b="1">
                <a:solidFill>
                  <a:srgbClr val="A50021"/>
                </a:solidFill>
              </a:rPr>
              <a:t>3 </a:t>
            </a:r>
            <a:endParaRPr lang="ru-RU" sz="3200" b="1">
              <a:solidFill>
                <a:srgbClr val="A50021"/>
              </a:solidFill>
            </a:endParaRPr>
          </a:p>
        </p:txBody>
      </p:sp>
      <p:sp>
        <p:nvSpPr>
          <p:cNvPr id="14343" name="Oval 7"/>
          <p:cNvSpPr>
            <a:spLocks noChangeArrowheads="1"/>
          </p:cNvSpPr>
          <p:nvPr/>
        </p:nvSpPr>
        <p:spPr bwMode="auto">
          <a:xfrm>
            <a:off x="2987675" y="3429000"/>
            <a:ext cx="1800225" cy="172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uk-UA" sz="3200" b="1">
                <a:solidFill>
                  <a:srgbClr val="A50021"/>
                </a:solidFill>
              </a:rPr>
              <a:t>4</a:t>
            </a:r>
            <a:endParaRPr lang="ru-RU" sz="3200" b="1">
              <a:solidFill>
                <a:srgbClr val="A5002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rrowheads="1"/>
          </p:cNvSpPr>
          <p:nvPr>
            <p:ph type="title"/>
          </p:nvPr>
        </p:nvSpPr>
        <p:spPr>
          <a:solidFill>
            <a:srgbClr val="800000"/>
          </a:solidFill>
        </p:spPr>
        <p:txBody>
          <a:bodyPr/>
          <a:lstStyle/>
          <a:p>
            <a:pPr algn="ctr"/>
            <a:r>
              <a:rPr lang="uk-UA" sz="3200"/>
              <a:t>Співвідношення понять “методика” і “педагогічна технологія”</a:t>
            </a:r>
          </a:p>
        </p:txBody>
      </p:sp>
      <p:sp>
        <p:nvSpPr>
          <p:cNvPr id="1229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179388" y="1557338"/>
            <a:ext cx="8666162" cy="4538662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ru-RU" sz="2800"/>
          </a:p>
          <a:p>
            <a:pPr>
              <a:lnSpc>
                <a:spcPct val="80000"/>
              </a:lnSpc>
            </a:pPr>
            <a:r>
              <a:rPr lang="uk-UA" sz="2800"/>
              <a:t>Методика – це система науково обґрунтованих методів, правил і прийомів навчання конкретного предмета. </a:t>
            </a:r>
          </a:p>
          <a:p>
            <a:pPr>
              <a:lnSpc>
                <a:spcPct val="80000"/>
              </a:lnSpc>
            </a:pPr>
            <a:endParaRPr lang="uk-UA" sz="2800"/>
          </a:p>
          <a:p>
            <a:pPr>
              <a:lnSpc>
                <a:spcPct val="80000"/>
              </a:lnSpc>
            </a:pPr>
            <a:r>
              <a:rPr lang="uk-UA" sz="2800"/>
              <a:t>Технологія навчання – це систематична і послідовна реалізація на практиці раніше спроектованого процесу навчання, система способів і засобів досягнення цілей при управлінні процесом навчання, з діагностикою поточних і кінцевих результатів.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учасні педагогічні технології">
  <a:themeElements>
    <a:clrScheme name="Сучасні педагогічні технології 3">
      <a:dk1>
        <a:srgbClr val="56925A"/>
      </a:dk1>
      <a:lt1>
        <a:srgbClr val="FFFFFF"/>
      </a:lt1>
      <a:dk2>
        <a:srgbClr val="6FB56D"/>
      </a:dk2>
      <a:lt2>
        <a:srgbClr val="FFFFCC"/>
      </a:lt2>
      <a:accent1>
        <a:srgbClr val="2B877C"/>
      </a:accent1>
      <a:accent2>
        <a:srgbClr val="5A9A5F"/>
      </a:accent2>
      <a:accent3>
        <a:srgbClr val="BBD7BA"/>
      </a:accent3>
      <a:accent4>
        <a:srgbClr val="DADADA"/>
      </a:accent4>
      <a:accent5>
        <a:srgbClr val="ACC3BF"/>
      </a:accent5>
      <a:accent6>
        <a:srgbClr val="518B55"/>
      </a:accent6>
      <a:hlink>
        <a:srgbClr val="99FF33"/>
      </a:hlink>
      <a:folHlink>
        <a:srgbClr val="DDFFBB"/>
      </a:folHlink>
    </a:clrScheme>
    <a:fontScheme name="Сучасні педагогічні технології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учасні педагогічні технології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часні педагогічні технології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часні педагогічні технології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часні педагогічні технології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часні педагогічні технології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учасні педагогічні технології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часні педагогічні технології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учасні педагогічні технології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Сучасні педагогічні технології</Template>
  <TotalTime>40</TotalTime>
  <Words>1583</Words>
  <Application>Microsoft Office PowerPoint</Application>
  <PresentationFormat>Экран (4:3)</PresentationFormat>
  <Paragraphs>164</Paragraphs>
  <Slides>25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30" baseType="lpstr">
      <vt:lpstr>Arial</vt:lpstr>
      <vt:lpstr>Arial Black</vt:lpstr>
      <vt:lpstr>Times New Roman</vt:lpstr>
      <vt:lpstr>Wingdings</vt:lpstr>
      <vt:lpstr>Сучасні педагогічні технології</vt:lpstr>
      <vt:lpstr>Сучасні педагогічні технології</vt:lpstr>
      <vt:lpstr>План  1. Історія виникнення технологічного підходу в освіті.  2. Освітні і педагогічні  технології.  3. Технологія і методика.  4. Теоретичні основи педагогічної технології.  5. Класифікація педагогічних технологій.</vt:lpstr>
      <vt:lpstr>Термін “технологія” походить від грецького Techne- мистецтво, і logos -наука,  вчення.  Тобто “технологія” - це наука про майстерність, мистецтво здійснювати  виробничий процес. </vt:lpstr>
      <vt:lpstr>М.В.Кларін:   Педагогічна технологія означає системну сукупність і порядок функціонування всіх  особистісних, інструментальних і методолічних засобів, використовуваних для  досягнення педагогічної мети.     За визначенням ЮНЕСКО:  “Педагогічна технологія - це системний метод створення, застосування і  визначення всього процесу викладання і засвоєння знань з урахуванням технічних і  людських ресурсів в їх взаємодії, які ставлять своїм завданням оптимізацію форм  освіти”.</vt:lpstr>
      <vt:lpstr>Поняття “педагогічна технологія” (за Г.К.Селевко) представимо 3 аспектами:</vt:lpstr>
      <vt:lpstr>Співвідношення понять “освітня технологія” і “педагогічна технологія”</vt:lpstr>
      <vt:lpstr>Ієрархія і взаємозв’язок понять «технологія» в педагогіці</vt:lpstr>
      <vt:lpstr> Змістовий взаємозв’язок понять педагогічної технології</vt:lpstr>
      <vt:lpstr>Співвідношення понять “методика” і “педагогічна технологія”</vt:lpstr>
      <vt:lpstr>Класифікація педагогічних технологій  за В.Гузєєвим </vt:lpstr>
      <vt:lpstr>Класифікація педагогічних технологій  за Г.К.Селевко</vt:lpstr>
      <vt:lpstr>Інтерактивні технології навчання –  це така організація процесу навчання, у якому учню неможливо не приймати участь – в колективному, взаємодоповнюючому, заснованому на взаємодії всіх його учасників процесу навчального пізнання.</vt:lpstr>
      <vt:lpstr>Мета інтерактивного навчання –  створювання комфортних умов навчання, при яких учень відчуває свою успішність, свою інтелектуальну досконалість, що робить продуктивним сам освітній процес.</vt:lpstr>
      <vt:lpstr>Суть інтерактивного навчання полягає у тому, що навчальний процес відбувається за умови постійної, активної взаємодії всіх учнів. Це базується на співпраці, взаємо - навчанні: вчитель – учень, учень – учень. При цьому вчитель і учень – рівноправні, рівнозначні суб’єкти навчання. Інтерактивна взаємодія виключає домінування одного учасника навчального процесу над іншим, однієї думки над іншою. Під час такого спілкування учні вчаться бути демократичними, спілкуватися з іншими людьми, критично мислити, приймати обґрунтовані рішення.</vt:lpstr>
      <vt:lpstr>В основі інтерактивного навчання лежать принципи: </vt:lpstr>
      <vt:lpstr>Основні переваги інтерактивних технологій навчання </vt:lpstr>
      <vt:lpstr>Застосування інтерактивного навчання здійснюється шляхом використання фронтальних та кооперативних форм організації навчальної діяльності учнів, інтерактивних ігор та методів, що сприяють навчанню вміння дискутувати.</vt:lpstr>
      <vt:lpstr>Класифікація інтерактивних вправ  1. Інтерактивні технології кооперативного навчання</vt:lpstr>
      <vt:lpstr>2. Технології колективно-групового навчання</vt:lpstr>
      <vt:lpstr>3. Технології ситуативного моделювання</vt:lpstr>
      <vt:lpstr>4. Технології опрацювання дискусійних питань</vt:lpstr>
      <vt:lpstr>Технологій інтерактивного навчання існує величезна кількість. Кожний вчитель може самостійно  вигадувати нові форми роботи із класом</vt:lpstr>
      <vt:lpstr>Структура уроків при застосуванні інтерактивних методів </vt:lpstr>
      <vt:lpstr>Слайд 24</vt:lpstr>
      <vt:lpstr>На практиці необхідно використовувати інтерактивні форми в цілому, або ж взявши елементи, які більш доцільні до певного класу. Саме інтерактивні методи дають змогу створювати навчальне середовище, в якому теорія і практика засвоюються одночасно, а це надає змогу учням формувати характер, розвивати світогляд, логічне мислення, зв’язне мовлення; формувати критичне мислення; виявляти і реалізувати індивідуальні можливості. При цьому навчально-виховний процес організовується так, що учні шукають зв’язок між новими та вже отриманими знаннями; приймають альтернативні рішення, мають змогу зробити "відкриття”, формують свої власні ідеї та думки за допомогою різноманітних засобів; навчаються співробітництву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Сучасні педагогічні технології</dc:title>
  <dc:creator>Хата</dc:creator>
  <cp:lastModifiedBy>DOOM</cp:lastModifiedBy>
  <cp:revision>3</cp:revision>
  <dcterms:created xsi:type="dcterms:W3CDTF">2010-12-23T05:59:26Z</dcterms:created>
  <dcterms:modified xsi:type="dcterms:W3CDTF">2014-12-09T15:48:00Z</dcterms:modified>
</cp:coreProperties>
</file>